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3" r:id="rId3"/>
    <p:sldId id="274" r:id="rId4"/>
    <p:sldId id="275" r:id="rId5"/>
    <p:sldId id="276" r:id="rId6"/>
    <p:sldId id="258" r:id="rId7"/>
    <p:sldId id="259" r:id="rId8"/>
    <p:sldId id="262" r:id="rId9"/>
    <p:sldId id="263" r:id="rId10"/>
    <p:sldId id="264" r:id="rId11"/>
    <p:sldId id="265" r:id="rId12"/>
    <p:sldId id="266" r:id="rId13"/>
    <p:sldId id="268" r:id="rId14"/>
    <p:sldId id="279" r:id="rId15"/>
    <p:sldId id="280" r:id="rId16"/>
    <p:sldId id="277" r:id="rId17"/>
    <p:sldId id="278" r:id="rId18"/>
    <p:sldId id="260" r:id="rId19"/>
    <p:sldId id="261" r:id="rId20"/>
    <p:sldId id="267" r:id="rId21"/>
    <p:sldId id="257" r:id="rId2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713" autoAdjust="0"/>
  </p:normalViewPr>
  <p:slideViewPr>
    <p:cSldViewPr>
      <p:cViewPr varScale="1">
        <p:scale>
          <a:sx n="97" d="100"/>
          <a:sy n="97" d="100"/>
        </p:scale>
        <p:origin x="-11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71D5A-8B8E-413D-A456-B4A3A76CEFF9}" type="datetimeFigureOut">
              <a:rPr lang="hu-HU" smtClean="0"/>
              <a:t>2014.10.21.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26556B-7672-49E1-8191-152F18F222C1}" type="slidenum">
              <a:rPr lang="hu-HU" smtClean="0"/>
              <a:t>‹#›</a:t>
            </a:fld>
            <a:endParaRPr lang="hu-HU"/>
          </a:p>
        </p:txBody>
      </p:sp>
    </p:spTree>
    <p:extLst>
      <p:ext uri="{BB962C8B-B14F-4D97-AF65-F5344CB8AC3E}">
        <p14:creationId xmlns:p14="http://schemas.microsoft.com/office/powerpoint/2010/main" val="125464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5E06E2A5-63DD-43C9-8C82-CC6DA8CF63F8}" type="datetimeFigureOut">
              <a:rPr lang="hu-HU" smtClean="0"/>
              <a:pPr/>
              <a:t>2014.10.21.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840159F-5280-48FE-9355-963B04362F26}"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E06E2A5-63DD-43C9-8C82-CC6DA8CF63F8}" type="datetimeFigureOut">
              <a:rPr lang="hu-HU" smtClean="0"/>
              <a:pPr/>
              <a:t>2014.10.21.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840159F-5280-48FE-9355-963B04362F26}"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E06E2A5-63DD-43C9-8C82-CC6DA8CF63F8}" type="datetimeFigureOut">
              <a:rPr lang="hu-HU" smtClean="0"/>
              <a:pPr/>
              <a:t>2014.10.21.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840159F-5280-48FE-9355-963B04362F26}"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E06E2A5-63DD-43C9-8C82-CC6DA8CF63F8}" type="datetimeFigureOut">
              <a:rPr lang="hu-HU" smtClean="0"/>
              <a:pPr/>
              <a:t>2014.10.21.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840159F-5280-48FE-9355-963B04362F26}"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5E06E2A5-63DD-43C9-8C82-CC6DA8CF63F8}" type="datetimeFigureOut">
              <a:rPr lang="hu-HU" smtClean="0"/>
              <a:pPr/>
              <a:t>2014.10.21.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840159F-5280-48FE-9355-963B04362F26}"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5E06E2A5-63DD-43C9-8C82-CC6DA8CF63F8}" type="datetimeFigureOut">
              <a:rPr lang="hu-HU" smtClean="0"/>
              <a:pPr/>
              <a:t>2014.10.21.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840159F-5280-48FE-9355-963B04362F26}"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E06E2A5-63DD-43C9-8C82-CC6DA8CF63F8}" type="datetimeFigureOut">
              <a:rPr lang="hu-HU" smtClean="0"/>
              <a:pPr/>
              <a:t>2014.10.21.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9840159F-5280-48FE-9355-963B04362F26}"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E06E2A5-63DD-43C9-8C82-CC6DA8CF63F8}" type="datetimeFigureOut">
              <a:rPr lang="hu-HU" smtClean="0"/>
              <a:pPr/>
              <a:t>2014.10.21.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9840159F-5280-48FE-9355-963B04362F26}"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E06E2A5-63DD-43C9-8C82-CC6DA8CF63F8}" type="datetimeFigureOut">
              <a:rPr lang="hu-HU" smtClean="0"/>
              <a:pPr/>
              <a:t>2014.10.21.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9840159F-5280-48FE-9355-963B04362F26}"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E06E2A5-63DD-43C9-8C82-CC6DA8CF63F8}" type="datetimeFigureOut">
              <a:rPr lang="hu-HU" smtClean="0"/>
              <a:pPr/>
              <a:t>2014.10.21.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840159F-5280-48FE-9355-963B04362F26}"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E06E2A5-63DD-43C9-8C82-CC6DA8CF63F8}" type="datetimeFigureOut">
              <a:rPr lang="hu-HU" smtClean="0"/>
              <a:pPr/>
              <a:t>2014.10.21.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840159F-5280-48FE-9355-963B04362F26}"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6E2A5-63DD-43C9-8C82-CC6DA8CF63F8}" type="datetimeFigureOut">
              <a:rPr lang="hu-HU" smtClean="0"/>
              <a:pPr/>
              <a:t>2014.10.21.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0159F-5280-48FE-9355-963B04362F26}"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numCol="1"/>
          <a:lstStyle/>
          <a:p>
            <a:r>
              <a:rPr lang="hu-HU" i="1" dirty="0" smtClean="0">
                <a:latin typeface="Matura MT Script Capitals" panose="03020802060602070202" pitchFamily="66" charset="0"/>
              </a:rPr>
              <a:t>HUNGARIAN CASTLES</a:t>
            </a:r>
            <a:endParaRPr lang="hu-HU" i="1" dirty="0">
              <a:latin typeface="Matura MT Script Capitals" panose="03020802060602070202"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latin typeface="Imprint MT Shadow" pitchFamily="82" charset="0"/>
              </a:rPr>
              <a:t>Sümeg </a:t>
            </a:r>
            <a:r>
              <a:rPr lang="hu-HU" dirty="0" err="1" smtClean="0">
                <a:latin typeface="Imprint MT Shadow" pitchFamily="82" charset="0"/>
              </a:rPr>
              <a:t>Castle</a:t>
            </a:r>
            <a:r>
              <a:rPr lang="hu-HU" dirty="0">
                <a:latin typeface="Imprint MT Shadow" pitchFamily="82" charset="0"/>
              </a:rPr>
              <a:t/>
            </a:r>
            <a:br>
              <a:rPr lang="hu-HU" dirty="0">
                <a:latin typeface="Imprint MT Shadow" pitchFamily="82" charset="0"/>
              </a:rPr>
            </a:br>
            <a:endParaRPr lang="hu-HU" dirty="0">
              <a:latin typeface="Imprint MT Shadow" pitchFamily="82" charset="0"/>
            </a:endParaRPr>
          </a:p>
        </p:txBody>
      </p:sp>
      <p:sp>
        <p:nvSpPr>
          <p:cNvPr id="3" name="Tartalom helye 2"/>
          <p:cNvSpPr>
            <a:spLocks noGrp="1"/>
          </p:cNvSpPr>
          <p:nvPr>
            <p:ph idx="1"/>
          </p:nvPr>
        </p:nvSpPr>
        <p:spPr>
          <a:xfrm>
            <a:off x="144016" y="1484784"/>
            <a:ext cx="2915816" cy="2980927"/>
          </a:xfrm>
        </p:spPr>
        <p:txBody>
          <a:bodyPr>
            <a:normAutofit fontScale="92500" lnSpcReduction="10000"/>
          </a:bodyPr>
          <a:lstStyle/>
          <a:p>
            <a:pPr>
              <a:buNone/>
            </a:pPr>
            <a:r>
              <a:rPr lang="hu-HU" sz="1600" dirty="0" smtClean="0">
                <a:latin typeface="Imprint MT Shadow" pitchFamily="82" charset="0"/>
              </a:rPr>
              <a:t>       The </a:t>
            </a:r>
            <a:r>
              <a:rPr lang="hu-HU" sz="1600" dirty="0" err="1" smtClean="0">
                <a:latin typeface="Imprint MT Shadow" pitchFamily="82" charset="0"/>
              </a:rPr>
              <a:t>Bishop</a:t>
            </a:r>
            <a:r>
              <a:rPr lang="hu-HU" sz="1600" dirty="0" smtClean="0">
                <a:latin typeface="Imprint MT Shadow" pitchFamily="82" charset="0"/>
              </a:rPr>
              <a:t> of Veszprém had a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erectedon</a:t>
            </a:r>
            <a:r>
              <a:rPr lang="hu-HU" sz="1600" dirty="0" smtClean="0">
                <a:latin typeface="Imprint MT Shadow" pitchFamily="82" charset="0"/>
              </a:rPr>
              <a:t>  </a:t>
            </a:r>
            <a:r>
              <a:rPr lang="hu-HU" sz="1600" dirty="0" err="1" smtClean="0">
                <a:latin typeface="Imprint MT Shadow" pitchFamily="82" charset="0"/>
              </a:rPr>
              <a:t>on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mountaintop of 270 </a:t>
            </a:r>
            <a:r>
              <a:rPr lang="hu-HU" sz="1600" dirty="0" err="1" smtClean="0">
                <a:latin typeface="Imprint MT Shadow" pitchFamily="82" charset="0"/>
              </a:rPr>
              <a:t>meters</a:t>
            </a:r>
            <a:r>
              <a:rPr lang="hu-HU" sz="1600" dirty="0" smtClean="0">
                <a:latin typeface="Imprint MT Shadow" pitchFamily="82" charset="0"/>
              </a:rPr>
              <a:t> </a:t>
            </a:r>
            <a:r>
              <a:rPr lang="hu-HU" sz="1600" dirty="0" err="1" smtClean="0">
                <a:latin typeface="Imprint MT Shadow" pitchFamily="82" charset="0"/>
              </a:rPr>
              <a:t>high</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second</a:t>
            </a:r>
            <a:r>
              <a:rPr lang="hu-HU" sz="1600" dirty="0" smtClean="0">
                <a:latin typeface="Imprint MT Shadow" pitchFamily="82" charset="0"/>
              </a:rPr>
              <a:t> </a:t>
            </a:r>
            <a:r>
              <a:rPr lang="hu-HU" sz="1600" dirty="0" err="1" smtClean="0">
                <a:latin typeface="Imprint MT Shadow" pitchFamily="82" charset="0"/>
              </a:rPr>
              <a:t>half</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13th </a:t>
            </a:r>
            <a:r>
              <a:rPr lang="hu-HU" sz="1600" dirty="0" err="1" smtClean="0">
                <a:latin typeface="Imprint MT Shadow" pitchFamily="82" charset="0"/>
              </a:rPr>
              <a:t>century</a:t>
            </a:r>
            <a:r>
              <a:rPr lang="hu-HU" sz="1600" dirty="0" smtClean="0">
                <a:latin typeface="Imprint MT Shadow" pitchFamily="82" charset="0"/>
              </a:rPr>
              <a:t>. </a:t>
            </a:r>
            <a:r>
              <a:rPr lang="hu-HU" sz="1600" dirty="0" err="1" smtClean="0">
                <a:latin typeface="Imprint MT Shadow" pitchFamily="82" charset="0"/>
              </a:rPr>
              <a:t>After</a:t>
            </a:r>
            <a:r>
              <a:rPr lang="hu-HU" sz="1600" dirty="0" smtClean="0">
                <a:latin typeface="Imprint MT Shadow" pitchFamily="82" charset="0"/>
              </a:rPr>
              <a:t> King </a:t>
            </a:r>
            <a:r>
              <a:rPr lang="hu-HU" sz="1600" dirty="0" err="1" smtClean="0">
                <a:latin typeface="Imprint MT Shadow" pitchFamily="82" charset="0"/>
              </a:rPr>
              <a:t>Matthia’s</a:t>
            </a:r>
            <a:r>
              <a:rPr lang="hu-HU" sz="1600" dirty="0" smtClean="0">
                <a:latin typeface="Imprint MT Shadow" pitchFamily="82" charset="0"/>
              </a:rPr>
              <a:t> </a:t>
            </a:r>
            <a:r>
              <a:rPr lang="hu-HU" sz="1600" dirty="0" err="1" smtClean="0">
                <a:latin typeface="Imprint MT Shadow" pitchFamily="82" charset="0"/>
              </a:rPr>
              <a:t>death</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pretender</a:t>
            </a:r>
            <a:r>
              <a:rPr lang="hu-HU" sz="1600" dirty="0" smtClean="0">
                <a:latin typeface="Imprint MT Shadow" pitchFamily="82" charset="0"/>
              </a:rPr>
              <a:t>  Miksa Habsburg </a:t>
            </a:r>
            <a:r>
              <a:rPr lang="hu-HU" sz="1600" dirty="0" err="1" smtClean="0">
                <a:latin typeface="Imprint MT Shadow" pitchFamily="82" charset="0"/>
              </a:rPr>
              <a:t>took</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but</a:t>
            </a:r>
            <a:r>
              <a:rPr lang="hu-HU" sz="1600" dirty="0" smtClean="0">
                <a:latin typeface="Imprint MT Shadow" pitchFamily="82" charset="0"/>
              </a:rPr>
              <a:t> Pál Kinizsi </a:t>
            </a:r>
            <a:r>
              <a:rPr lang="hu-HU" sz="1600" dirty="0" err="1" smtClean="0">
                <a:latin typeface="Imprint MT Shadow" pitchFamily="82" charset="0"/>
              </a:rPr>
              <a:t>took</a:t>
            </a:r>
            <a:r>
              <a:rPr lang="hu-HU" sz="1600" dirty="0" smtClean="0">
                <a:latin typeface="Imprint MT Shadow" pitchFamily="82" charset="0"/>
              </a:rPr>
              <a:t> back </a:t>
            </a:r>
            <a:r>
              <a:rPr lang="hu-HU" sz="1600" dirty="0" err="1" smtClean="0">
                <a:latin typeface="Imprint MT Shadow" pitchFamily="82" charset="0"/>
              </a:rPr>
              <a:t>from</a:t>
            </a:r>
            <a:r>
              <a:rPr lang="hu-HU" sz="1600" dirty="0" smtClean="0">
                <a:latin typeface="Imprint MT Shadow" pitchFamily="82" charset="0"/>
              </a:rPr>
              <a:t> </a:t>
            </a:r>
            <a:r>
              <a:rPr lang="hu-HU" sz="1600" dirty="0" err="1" smtClean="0">
                <a:latin typeface="Imprint MT Shadow" pitchFamily="82" charset="0"/>
              </a:rPr>
              <a:t>him</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1491. </a:t>
            </a:r>
            <a:r>
              <a:rPr lang="hu-HU" sz="1600" dirty="0" err="1" smtClean="0">
                <a:latin typeface="Imprint MT Shadow" pitchFamily="82" charset="0"/>
              </a:rPr>
              <a:t>After</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fall</a:t>
            </a:r>
            <a:r>
              <a:rPr lang="hu-HU" sz="1600" dirty="0" smtClean="0">
                <a:latin typeface="Imprint MT Shadow" pitchFamily="82" charset="0"/>
              </a:rPr>
              <a:t> of Veszprém, Sümeg </a:t>
            </a:r>
            <a:r>
              <a:rPr lang="hu-HU" sz="1600" dirty="0" err="1" smtClean="0">
                <a:latin typeface="Imprint MT Shadow" pitchFamily="82" charset="0"/>
              </a:rPr>
              <a:t>became</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Episcopal</a:t>
            </a:r>
            <a:r>
              <a:rPr lang="hu-HU" sz="1600" dirty="0" smtClean="0">
                <a:latin typeface="Imprint MT Shadow" pitchFamily="82" charset="0"/>
              </a:rPr>
              <a:t> </a:t>
            </a:r>
            <a:r>
              <a:rPr lang="hu-HU" sz="1600" dirty="0" err="1" smtClean="0">
                <a:latin typeface="Imprint MT Shadow" pitchFamily="82" charset="0"/>
              </a:rPr>
              <a:t>See</a:t>
            </a:r>
            <a:r>
              <a:rPr lang="hu-HU" sz="1600" dirty="0" smtClean="0">
                <a:latin typeface="Imprint MT Shadow" pitchFamily="82" charset="0"/>
              </a:rPr>
              <a:t> </a:t>
            </a:r>
            <a:r>
              <a:rPr lang="hu-HU" sz="1600" dirty="0" err="1" smtClean="0">
                <a:latin typeface="Imprint MT Shadow" pitchFamily="82" charset="0"/>
              </a:rPr>
              <a:t>from</a:t>
            </a:r>
            <a:r>
              <a:rPr lang="hu-HU" sz="1600" dirty="0" smtClean="0">
                <a:latin typeface="Imprint MT Shadow" pitchFamily="82" charset="0"/>
              </a:rPr>
              <a:t> 1552. The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too</a:t>
            </a:r>
            <a:r>
              <a:rPr lang="hu-HU" sz="1600" dirty="0" smtClean="0">
                <a:latin typeface="Imprint MT Shadow" pitchFamily="82" charset="0"/>
              </a:rPr>
              <a:t> </a:t>
            </a:r>
            <a:r>
              <a:rPr lang="hu-HU" sz="1600" dirty="0" err="1" smtClean="0">
                <a:latin typeface="Imprint MT Shadow" pitchFamily="82" charset="0"/>
              </a:rPr>
              <a:t>strong</a:t>
            </a:r>
            <a:r>
              <a:rPr lang="hu-HU" sz="1600" dirty="0" smtClean="0">
                <a:latin typeface="Imprint MT Shadow" pitchFamily="82" charset="0"/>
              </a:rPr>
              <a:t> </a:t>
            </a:r>
            <a:r>
              <a:rPr lang="hu-HU" sz="1600" dirty="0" err="1" smtClean="0">
                <a:latin typeface="Imprint MT Shadow" pitchFamily="82" charset="0"/>
              </a:rPr>
              <a:t>for</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Turks</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a:t>
            </a:r>
            <a:r>
              <a:rPr lang="hu-HU" sz="1600" dirty="0" err="1" smtClean="0">
                <a:latin typeface="Imprint MT Shadow" pitchFamily="82" charset="0"/>
              </a:rPr>
              <a:t>assault</a:t>
            </a:r>
            <a:r>
              <a:rPr lang="hu-HU" sz="1600" dirty="0" smtClean="0">
                <a:latin typeface="Imprint MT Shadow" pitchFamily="82" charset="0"/>
              </a:rPr>
              <a:t>. </a:t>
            </a:r>
            <a:endParaRPr lang="hu-HU" sz="1600" dirty="0">
              <a:latin typeface="Imprint MT Shadow" pitchFamily="82" charset="0"/>
            </a:endParaRPr>
          </a:p>
        </p:txBody>
      </p:sp>
      <p:pic>
        <p:nvPicPr>
          <p:cNvPr id="4" name="Kép 3" descr="http://zalatermalvolgye.hu/sites/default/files/latnivalok/sumeg07szept0027.jpg"/>
          <p:cNvPicPr/>
          <p:nvPr/>
        </p:nvPicPr>
        <p:blipFill>
          <a:blip r:embed="rId2" cstate="print"/>
          <a:srcRect/>
          <a:stretch>
            <a:fillRect/>
          </a:stretch>
        </p:blipFill>
        <p:spPr bwMode="auto">
          <a:xfrm>
            <a:off x="3059832" y="2708920"/>
            <a:ext cx="5760720" cy="38349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http://www.heviz-info.hu/images/sumeg_var.jpg"/>
          <p:cNvPicPr/>
          <p:nvPr/>
        </p:nvPicPr>
        <p:blipFill>
          <a:blip r:embed="rId2" cstate="print"/>
          <a:srcRect/>
          <a:stretch>
            <a:fillRect/>
          </a:stretch>
        </p:blipFill>
        <p:spPr bwMode="auto">
          <a:xfrm>
            <a:off x="323528" y="4581128"/>
            <a:ext cx="4762500" cy="2095500"/>
          </a:xfrm>
          <a:prstGeom prst="rect">
            <a:avLst/>
          </a:prstGeom>
          <a:ln>
            <a:noFill/>
          </a:ln>
          <a:effectLst>
            <a:softEdge rad="112500"/>
          </a:effectLst>
        </p:spPr>
      </p:pic>
      <p:pic>
        <p:nvPicPr>
          <p:cNvPr id="5" name="Kép 4" descr="http://www.varmania.hu/HUN_Sumeg/Sumeg005.JPG"/>
          <p:cNvPicPr/>
          <p:nvPr/>
        </p:nvPicPr>
        <p:blipFill>
          <a:blip r:embed="rId3" cstate="print"/>
          <a:srcRect/>
          <a:stretch>
            <a:fillRect/>
          </a:stretch>
        </p:blipFill>
        <p:spPr bwMode="auto">
          <a:xfrm>
            <a:off x="395536" y="620688"/>
            <a:ext cx="4139952" cy="3429000"/>
          </a:xfrm>
          <a:prstGeom prst="rect">
            <a:avLst/>
          </a:prstGeom>
          <a:ln>
            <a:noFill/>
          </a:ln>
          <a:effectLst>
            <a:softEdge rad="112500"/>
          </a:effectLst>
        </p:spPr>
      </p:pic>
      <p:pic>
        <p:nvPicPr>
          <p:cNvPr id="6" name="Kép 5" descr="http://1.bp.blogspot.com/-SjuunbeL-PY/UCfyZzKFn0I/AAAAAAAAAmg/bVLiyM1WrqA/s1600/DSC00622.JPG"/>
          <p:cNvPicPr/>
          <p:nvPr/>
        </p:nvPicPr>
        <p:blipFill>
          <a:blip r:embed="rId4" cstate="print"/>
          <a:srcRect/>
          <a:stretch>
            <a:fillRect/>
          </a:stretch>
        </p:blipFill>
        <p:spPr bwMode="auto">
          <a:xfrm>
            <a:off x="4644008" y="1"/>
            <a:ext cx="4499992" cy="2276871"/>
          </a:xfrm>
          <a:prstGeom prst="rect">
            <a:avLst/>
          </a:prstGeom>
          <a:ln>
            <a:noFill/>
          </a:ln>
          <a:effectLst>
            <a:softEdge rad="112500"/>
          </a:effectLst>
        </p:spPr>
      </p:pic>
      <p:sp>
        <p:nvSpPr>
          <p:cNvPr id="7" name="Tartalom helye 2"/>
          <p:cNvSpPr>
            <a:spLocks noGrp="1"/>
          </p:cNvSpPr>
          <p:nvPr>
            <p:ph idx="1"/>
          </p:nvPr>
        </p:nvSpPr>
        <p:spPr>
          <a:xfrm>
            <a:off x="4211960" y="2276872"/>
            <a:ext cx="4608512" cy="2448272"/>
          </a:xfrm>
        </p:spPr>
        <p:txBody>
          <a:bodyPr>
            <a:normAutofit/>
          </a:bodyPr>
          <a:lstStyle/>
          <a:p>
            <a:pPr>
              <a:buNone/>
            </a:pPr>
            <a:r>
              <a:rPr lang="hu-HU" sz="1600" dirty="0" smtClean="0">
                <a:latin typeface="Imprint MT Shadow" pitchFamily="82" charset="0"/>
              </a:rPr>
              <a:t>       The </a:t>
            </a:r>
            <a:r>
              <a:rPr lang="hu-HU" sz="1600" dirty="0" err="1" smtClean="0">
                <a:latin typeface="Imprint MT Shadow" pitchFamily="82" charset="0"/>
              </a:rPr>
              <a:t>last</a:t>
            </a:r>
            <a:r>
              <a:rPr lang="hu-HU" sz="1600" dirty="0" smtClean="0">
                <a:latin typeface="Imprint MT Shadow" pitchFamily="82" charset="0"/>
              </a:rPr>
              <a:t> </a:t>
            </a:r>
            <a:r>
              <a:rPr lang="hu-HU" sz="1600" dirty="0" err="1" smtClean="0">
                <a:latin typeface="Imprint MT Shadow" pitchFamily="82" charset="0"/>
              </a:rPr>
              <a:t>Turkish</a:t>
            </a:r>
            <a:r>
              <a:rPr lang="hu-HU" sz="1600" dirty="0" smtClean="0">
                <a:latin typeface="Imprint MT Shadow" pitchFamily="82" charset="0"/>
              </a:rPr>
              <a:t> </a:t>
            </a:r>
            <a:r>
              <a:rPr lang="hu-HU" sz="1600" dirty="0" err="1" smtClean="0">
                <a:latin typeface="Imprint MT Shadow" pitchFamily="82" charset="0"/>
              </a:rPr>
              <a:t>assault</a:t>
            </a:r>
            <a:r>
              <a:rPr lang="hu-HU" sz="1600" dirty="0" smtClean="0">
                <a:latin typeface="Imprint MT Shadow" pitchFamily="82" charset="0"/>
              </a:rPr>
              <a:t> </a:t>
            </a:r>
            <a:r>
              <a:rPr lang="hu-HU" sz="1600" dirty="0" err="1" smtClean="0">
                <a:latin typeface="Imprint MT Shadow" pitchFamily="82" charset="0"/>
              </a:rPr>
              <a:t>took</a:t>
            </a:r>
            <a:r>
              <a:rPr lang="hu-HU" sz="1600" dirty="0" smtClean="0">
                <a:latin typeface="Imprint MT Shadow" pitchFamily="82" charset="0"/>
              </a:rPr>
              <a:t> </a:t>
            </a:r>
            <a:r>
              <a:rPr lang="hu-HU" sz="1600" dirty="0" err="1" smtClean="0">
                <a:latin typeface="Imprint MT Shadow" pitchFamily="82" charset="0"/>
              </a:rPr>
              <a:t>place</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1664 </a:t>
            </a:r>
            <a:r>
              <a:rPr lang="hu-HU" sz="1600" dirty="0" err="1" smtClean="0">
                <a:latin typeface="Imprint MT Shadow" pitchFamily="82" charset="0"/>
              </a:rPr>
              <a:t>when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town</a:t>
            </a:r>
            <a:r>
              <a:rPr lang="hu-HU" sz="1600" dirty="0" smtClean="0">
                <a:latin typeface="Imprint MT Shadow" pitchFamily="82" charset="0"/>
              </a:rPr>
              <a:t> </a:t>
            </a:r>
            <a:r>
              <a:rPr lang="hu-HU" sz="1600" dirty="0" err="1" smtClean="0">
                <a:latin typeface="Imprint MT Shadow" pitchFamily="82" charset="0"/>
              </a:rPr>
              <a:t>fell</a:t>
            </a:r>
            <a:r>
              <a:rPr lang="hu-HU" sz="1600" dirty="0" smtClean="0">
                <a:latin typeface="Imprint MT Shadow" pitchFamily="82" charset="0"/>
              </a:rPr>
              <a:t> </a:t>
            </a:r>
            <a:r>
              <a:rPr lang="hu-HU" sz="1600" dirty="0" err="1" smtClean="0">
                <a:latin typeface="Imprint MT Shadow" pitchFamily="82" charset="0"/>
              </a:rPr>
              <a:t>but</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held</a:t>
            </a:r>
            <a:r>
              <a:rPr lang="hu-HU" sz="1600" dirty="0" smtClean="0">
                <a:latin typeface="Imprint MT Shadow" pitchFamily="82" charset="0"/>
              </a:rPr>
              <a:t> out, </a:t>
            </a:r>
            <a:r>
              <a:rPr lang="hu-HU" sz="1600" dirty="0" err="1" smtClean="0">
                <a:latin typeface="Imprint MT Shadow" pitchFamily="82" charset="0"/>
              </a:rPr>
              <a:t>even</a:t>
            </a:r>
            <a:r>
              <a:rPr lang="hu-HU" sz="1600" dirty="0" smtClean="0">
                <a:latin typeface="Imprint MT Shadow" pitchFamily="82" charset="0"/>
              </a:rPr>
              <a:t> </a:t>
            </a:r>
            <a:r>
              <a:rPr lang="hu-HU" sz="1600" dirty="0" err="1" smtClean="0">
                <a:latin typeface="Imprint MT Shadow" pitchFamily="82" charset="0"/>
              </a:rPr>
              <a:t>tough</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building </a:t>
            </a:r>
            <a:r>
              <a:rPr lang="hu-HU" sz="1600" dirty="0" err="1" smtClean="0">
                <a:latin typeface="Imprint MT Shadow" pitchFamily="82" charset="0"/>
              </a:rPr>
              <a:t>burnt</a:t>
            </a:r>
            <a:r>
              <a:rPr lang="hu-HU" sz="1600" dirty="0" smtClean="0">
                <a:latin typeface="Imprint MT Shadow" pitchFamily="82" charset="0"/>
              </a:rPr>
              <a:t> down. The Kuruc </a:t>
            </a:r>
            <a:r>
              <a:rPr lang="hu-HU" sz="1600" dirty="0" err="1" smtClean="0">
                <a:latin typeface="Imprint MT Shadow" pitchFamily="82" charset="0"/>
              </a:rPr>
              <a:t>troops</a:t>
            </a:r>
            <a:r>
              <a:rPr lang="hu-HU" sz="1600" dirty="0" smtClean="0">
                <a:latin typeface="Imprint MT Shadow" pitchFamily="82" charset="0"/>
              </a:rPr>
              <a:t> </a:t>
            </a:r>
            <a:r>
              <a:rPr lang="hu-HU" sz="1600" dirty="0" err="1" smtClean="0">
                <a:latin typeface="Imprint MT Shadow" pitchFamily="82" charset="0"/>
              </a:rPr>
              <a:t>took</a:t>
            </a:r>
            <a:r>
              <a:rPr lang="hu-HU" sz="1600" dirty="0" smtClean="0">
                <a:latin typeface="Imprint MT Shadow" pitchFamily="82" charset="0"/>
              </a:rPr>
              <a:t> </a:t>
            </a:r>
            <a:r>
              <a:rPr lang="hu-HU" sz="1600" dirty="0" err="1" smtClean="0">
                <a:latin typeface="Imprint MT Shadow" pitchFamily="82" charset="0"/>
              </a:rPr>
              <a:t>possession</a:t>
            </a:r>
            <a:r>
              <a:rPr lang="hu-HU" sz="1600" dirty="0" smtClean="0">
                <a:latin typeface="Imprint MT Shadow" pitchFamily="82" charset="0"/>
              </a:rPr>
              <a:t> of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1705-1709 </a:t>
            </a:r>
            <a:r>
              <a:rPr lang="hu-HU" sz="1600" dirty="0" err="1" smtClean="0">
                <a:latin typeface="Imprint MT Shadow" pitchFamily="82" charset="0"/>
              </a:rPr>
              <a:t>from</a:t>
            </a:r>
            <a:r>
              <a:rPr lang="hu-HU" sz="1600" dirty="0" smtClean="0">
                <a:latin typeface="Imprint MT Shadow" pitchFamily="82" charset="0"/>
              </a:rPr>
              <a:t> </a:t>
            </a:r>
            <a:r>
              <a:rPr lang="hu-HU" sz="1600" dirty="0" err="1" smtClean="0">
                <a:latin typeface="Imprint MT Shadow" pitchFamily="82" charset="0"/>
              </a:rPr>
              <a:t>whom</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Hasburgs</a:t>
            </a:r>
            <a:r>
              <a:rPr lang="hu-HU" sz="1600" dirty="0" smtClean="0">
                <a:latin typeface="Imprint MT Shadow" pitchFamily="82" charset="0"/>
              </a:rPr>
              <a:t> </a:t>
            </a:r>
            <a:r>
              <a:rPr lang="hu-HU" sz="1600" dirty="0" err="1" smtClean="0">
                <a:latin typeface="Imprint MT Shadow" pitchFamily="82" charset="0"/>
              </a:rPr>
              <a:t>captured</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with</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help</a:t>
            </a:r>
            <a:r>
              <a:rPr lang="hu-HU" sz="1600" dirty="0" smtClean="0">
                <a:latin typeface="Imprint MT Shadow" pitchFamily="82" charset="0"/>
              </a:rPr>
              <a:t> of </a:t>
            </a:r>
            <a:r>
              <a:rPr lang="hu-HU" sz="1600" dirty="0" err="1" smtClean="0">
                <a:latin typeface="Imprint MT Shadow" pitchFamily="82" charset="0"/>
              </a:rPr>
              <a:t>traitor</a:t>
            </a:r>
            <a:r>
              <a:rPr lang="hu-HU" sz="1600" dirty="0" smtClean="0">
                <a:latin typeface="Imprint MT Shadow" pitchFamily="82" charset="0"/>
              </a:rPr>
              <a:t>. </a:t>
            </a:r>
            <a:r>
              <a:rPr lang="hu-HU" sz="1600" dirty="0" err="1" smtClean="0">
                <a:latin typeface="Imprint MT Shadow" pitchFamily="82" charset="0"/>
              </a:rPr>
              <a:t>They</a:t>
            </a:r>
            <a:r>
              <a:rPr lang="hu-HU" sz="1600" dirty="0" smtClean="0">
                <a:latin typeface="Imprint MT Shadow" pitchFamily="82" charset="0"/>
              </a:rPr>
              <a:t> </a:t>
            </a:r>
            <a:r>
              <a:rPr lang="hu-HU" sz="1600" dirty="0" err="1" smtClean="0">
                <a:latin typeface="Imprint MT Shadow" pitchFamily="82" charset="0"/>
              </a:rPr>
              <a:t>were</a:t>
            </a:r>
            <a:r>
              <a:rPr lang="hu-HU" sz="1600" dirty="0" smtClean="0">
                <a:latin typeface="Imprint MT Shadow" pitchFamily="82" charset="0"/>
              </a:rPr>
              <a:t> </a:t>
            </a:r>
            <a:r>
              <a:rPr lang="hu-HU" sz="1600" dirty="0" err="1" smtClean="0">
                <a:latin typeface="Imprint MT Shadow" pitchFamily="82" charset="0"/>
              </a:rPr>
              <a:t>garrisoned</a:t>
            </a:r>
            <a:r>
              <a:rPr lang="hu-HU" sz="1600" dirty="0" smtClean="0">
                <a:latin typeface="Imprint MT Shadow" pitchFamily="82" charset="0"/>
              </a:rPr>
              <a:t> </a:t>
            </a:r>
            <a:r>
              <a:rPr lang="hu-HU" sz="1600" dirty="0" err="1" smtClean="0">
                <a:latin typeface="Imprint MT Shadow" pitchFamily="82" charset="0"/>
              </a:rPr>
              <a:t>there</a:t>
            </a:r>
            <a:r>
              <a:rPr lang="hu-HU" sz="1600" dirty="0" smtClean="0">
                <a:latin typeface="Imprint MT Shadow" pitchFamily="82" charset="0"/>
              </a:rPr>
              <a:t> </a:t>
            </a:r>
            <a:r>
              <a:rPr lang="hu-HU" sz="1600" dirty="0" err="1" smtClean="0">
                <a:latin typeface="Imprint MT Shadow" pitchFamily="82" charset="0"/>
              </a:rPr>
              <a:t>until</a:t>
            </a:r>
            <a:r>
              <a:rPr lang="hu-HU" sz="1600" dirty="0" smtClean="0">
                <a:latin typeface="Imprint MT Shadow" pitchFamily="82" charset="0"/>
              </a:rPr>
              <a:t> 1713 </a:t>
            </a:r>
            <a:r>
              <a:rPr lang="hu-HU" sz="1600" dirty="0" err="1" smtClean="0">
                <a:latin typeface="Imprint MT Shadow" pitchFamily="82" charset="0"/>
              </a:rPr>
              <a:t>then</a:t>
            </a:r>
            <a:r>
              <a:rPr lang="hu-HU" sz="1600" dirty="0" smtClean="0">
                <a:latin typeface="Imprint MT Shadow" pitchFamily="82" charset="0"/>
              </a:rPr>
              <a:t> </a:t>
            </a:r>
            <a:r>
              <a:rPr lang="hu-HU" sz="1600" dirty="0" err="1" smtClean="0">
                <a:latin typeface="Imprint MT Shadow" pitchFamily="82" charset="0"/>
              </a:rPr>
              <a:t>they</a:t>
            </a:r>
            <a:r>
              <a:rPr lang="hu-HU" sz="1600" dirty="0" smtClean="0">
                <a:latin typeface="Imprint MT Shadow" pitchFamily="82" charset="0"/>
              </a:rPr>
              <a:t> </a:t>
            </a:r>
            <a:r>
              <a:rPr lang="hu-HU" sz="1600" dirty="0" err="1" smtClean="0">
                <a:latin typeface="Imprint MT Shadow" pitchFamily="82" charset="0"/>
              </a:rPr>
              <a:t>burnt</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down. </a:t>
            </a:r>
            <a:r>
              <a:rPr lang="hu-HU" sz="1600" dirty="0" err="1" smtClean="0">
                <a:latin typeface="Imprint MT Shadow" pitchFamily="82" charset="0"/>
              </a:rPr>
              <a:t>There</a:t>
            </a:r>
            <a:r>
              <a:rPr lang="hu-HU" sz="1600" dirty="0" smtClean="0">
                <a:latin typeface="Imprint MT Shadow" pitchFamily="82" charset="0"/>
              </a:rPr>
              <a:t> is </a:t>
            </a:r>
            <a:r>
              <a:rPr lang="hu-HU" sz="1600" dirty="0" err="1" smtClean="0">
                <a:latin typeface="Imprint MT Shadow" pitchFamily="82" charset="0"/>
              </a:rPr>
              <a:t>also</a:t>
            </a:r>
            <a:r>
              <a:rPr lang="hu-HU" sz="1600" dirty="0" smtClean="0">
                <a:latin typeface="Imprint MT Shadow" pitchFamily="82" charset="0"/>
              </a:rPr>
              <a:t> a restaurant and a </a:t>
            </a:r>
            <a:r>
              <a:rPr lang="hu-HU" sz="1600" dirty="0" err="1" smtClean="0">
                <a:latin typeface="Imprint MT Shadow" pitchFamily="82" charset="0"/>
              </a:rPr>
              <a:t>smithery</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and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Days</a:t>
            </a:r>
            <a:r>
              <a:rPr lang="hu-HU" sz="1600" dirty="0" smtClean="0">
                <a:latin typeface="Imprint MT Shadow" pitchFamily="82" charset="0"/>
              </a:rPr>
              <a:t> </a:t>
            </a:r>
            <a:r>
              <a:rPr lang="hu-HU" sz="1600" dirty="0" err="1" smtClean="0">
                <a:latin typeface="Imprint MT Shadow" pitchFamily="82" charset="0"/>
              </a:rPr>
              <a:t>take</a:t>
            </a:r>
            <a:r>
              <a:rPr lang="hu-HU" sz="1600" dirty="0" smtClean="0">
                <a:latin typeface="Imprint MT Shadow" pitchFamily="82" charset="0"/>
              </a:rPr>
              <a:t> </a:t>
            </a:r>
            <a:r>
              <a:rPr lang="hu-HU" sz="1600" dirty="0" err="1" smtClean="0">
                <a:latin typeface="Imprint MT Shadow" pitchFamily="82" charset="0"/>
              </a:rPr>
              <a:t>place</a:t>
            </a:r>
            <a:r>
              <a:rPr lang="hu-HU" sz="1600" dirty="0" smtClean="0">
                <a:latin typeface="Imprint MT Shadow" pitchFamily="82" charset="0"/>
              </a:rPr>
              <a:t> </a:t>
            </a:r>
            <a:r>
              <a:rPr lang="hu-HU" sz="1600" dirty="0" err="1" smtClean="0">
                <a:latin typeface="Imprint MT Shadow" pitchFamily="82" charset="0"/>
              </a:rPr>
              <a:t>there</a:t>
            </a:r>
            <a:r>
              <a:rPr lang="hu-HU" sz="1600" dirty="0" smtClean="0">
                <a:latin typeface="Imprint MT Shadow" pitchFamily="82" charset="0"/>
              </a:rPr>
              <a:t> </a:t>
            </a:r>
            <a:r>
              <a:rPr lang="hu-HU" sz="1600" dirty="0" err="1" smtClean="0">
                <a:latin typeface="Imprint MT Shadow" pitchFamily="82" charset="0"/>
              </a:rPr>
              <a:t>every</a:t>
            </a:r>
            <a:r>
              <a:rPr lang="hu-HU" sz="1600" dirty="0" smtClean="0">
                <a:latin typeface="Imprint MT Shadow" pitchFamily="82" charset="0"/>
              </a:rPr>
              <a:t> </a:t>
            </a:r>
            <a:r>
              <a:rPr lang="hu-HU" sz="1600" dirty="0" err="1" smtClean="0">
                <a:latin typeface="Imprint MT Shadow" pitchFamily="82" charset="0"/>
              </a:rPr>
              <a:t>summer</a:t>
            </a:r>
            <a:endParaRPr lang="hu-HU" sz="1600" dirty="0">
              <a:latin typeface="Imprint MT Shadow"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latin typeface="Imprint MT Shadow" pitchFamily="82" charset="0"/>
              </a:rPr>
              <a:t>Diósgyőr </a:t>
            </a:r>
            <a:r>
              <a:rPr lang="hu-HU" dirty="0" err="1" smtClean="0">
                <a:latin typeface="Imprint MT Shadow" pitchFamily="82" charset="0"/>
              </a:rPr>
              <a:t>Castle</a:t>
            </a:r>
            <a:r>
              <a:rPr lang="hu-HU" dirty="0">
                <a:latin typeface="Imprint MT Shadow" pitchFamily="82" charset="0"/>
              </a:rPr>
              <a:t/>
            </a:r>
            <a:br>
              <a:rPr lang="hu-HU" dirty="0">
                <a:latin typeface="Imprint MT Shadow" pitchFamily="82" charset="0"/>
              </a:rPr>
            </a:br>
            <a:endParaRPr lang="hu-HU" dirty="0">
              <a:latin typeface="Imprint MT Shadow" pitchFamily="82" charset="0"/>
            </a:endParaRPr>
          </a:p>
        </p:txBody>
      </p:sp>
      <p:sp>
        <p:nvSpPr>
          <p:cNvPr id="3" name="Tartalom helye 2"/>
          <p:cNvSpPr>
            <a:spLocks noGrp="1"/>
          </p:cNvSpPr>
          <p:nvPr>
            <p:ph idx="1"/>
          </p:nvPr>
        </p:nvSpPr>
        <p:spPr>
          <a:xfrm>
            <a:off x="4932040" y="1337201"/>
            <a:ext cx="3888432" cy="5544616"/>
          </a:xfrm>
        </p:spPr>
        <p:txBody>
          <a:bodyPr>
            <a:normAutofit/>
          </a:bodyPr>
          <a:lstStyle/>
          <a:p>
            <a:pPr>
              <a:buNone/>
            </a:pPr>
            <a:r>
              <a:rPr lang="hu-HU" sz="1600" dirty="0" smtClean="0">
                <a:latin typeface="Imprint MT Shadow" pitchFamily="82" charset="0"/>
              </a:rPr>
              <a:t>       </a:t>
            </a:r>
            <a:r>
              <a:rPr lang="hu-HU" sz="1600" dirty="0" err="1" smtClean="0">
                <a:latin typeface="Imprint MT Shadow" pitchFamily="82" charset="0"/>
              </a:rPr>
              <a:t>Platine</a:t>
            </a:r>
            <a:r>
              <a:rPr lang="hu-HU" sz="1600" dirty="0" smtClean="0">
                <a:latin typeface="Imprint MT Shadow" pitchFamily="82" charset="0"/>
              </a:rPr>
              <a:t> István, </a:t>
            </a:r>
            <a:r>
              <a:rPr lang="hu-HU" sz="1600" dirty="0" err="1" smtClean="0">
                <a:latin typeface="Imprint MT Shadow" pitchFamily="82" charset="0"/>
              </a:rPr>
              <a:t>son</a:t>
            </a:r>
            <a:r>
              <a:rPr lang="hu-HU" sz="1600" dirty="0" smtClean="0">
                <a:latin typeface="Imprint MT Shadow" pitchFamily="82" charset="0"/>
              </a:rPr>
              <a:t> of Ernye of </a:t>
            </a:r>
            <a:r>
              <a:rPr lang="hu-HU" sz="1600" dirty="0" err="1" smtClean="0">
                <a:latin typeface="Imprint MT Shadow" pitchFamily="82" charset="0"/>
              </a:rPr>
              <a:t>the</a:t>
            </a:r>
            <a:r>
              <a:rPr lang="hu-HU" sz="1600" dirty="0" smtClean="0">
                <a:latin typeface="Imprint MT Shadow" pitchFamily="82" charset="0"/>
              </a:rPr>
              <a:t> Ákos </a:t>
            </a:r>
            <a:r>
              <a:rPr lang="hu-HU" sz="1600" dirty="0" err="1" smtClean="0">
                <a:latin typeface="Imprint MT Shadow" pitchFamily="82" charset="0"/>
              </a:rPr>
              <a:t>clan</a:t>
            </a:r>
            <a:r>
              <a:rPr lang="hu-HU" sz="1600" dirty="0" smtClean="0">
                <a:latin typeface="Imprint MT Shadow" pitchFamily="82" charset="0"/>
              </a:rPr>
              <a:t> had a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built</a:t>
            </a:r>
            <a:r>
              <a:rPr lang="hu-HU" sz="1600" dirty="0" smtClean="0">
                <a:latin typeface="Imprint MT Shadow" pitchFamily="82" charset="0"/>
              </a:rPr>
              <a:t> of </a:t>
            </a:r>
            <a:r>
              <a:rPr lang="hu-HU" sz="1600" dirty="0" err="1" smtClean="0">
                <a:latin typeface="Imprint MT Shadow" pitchFamily="82" charset="0"/>
              </a:rPr>
              <a:t>oval</a:t>
            </a:r>
            <a:r>
              <a:rPr lang="hu-HU" sz="1600" dirty="0" smtClean="0">
                <a:latin typeface="Imprint MT Shadow" pitchFamily="82" charset="0"/>
              </a:rPr>
              <a:t> </a:t>
            </a:r>
            <a:r>
              <a:rPr lang="hu-HU" sz="1600" dirty="0" err="1" smtClean="0">
                <a:latin typeface="Imprint MT Shadow" pitchFamily="82" charset="0"/>
              </a:rPr>
              <a:t>trace</a:t>
            </a:r>
            <a:r>
              <a:rPr lang="hu-HU" sz="1600" dirty="0" smtClean="0">
                <a:latin typeface="Imprint MT Shadow" pitchFamily="82" charset="0"/>
              </a:rPr>
              <a:t>  </a:t>
            </a:r>
            <a:r>
              <a:rPr lang="hu-HU" sz="1600" dirty="0" err="1" smtClean="0">
                <a:latin typeface="Imprint MT Shadow" pitchFamily="82" charset="0"/>
              </a:rPr>
              <a:t>on</a:t>
            </a:r>
            <a:r>
              <a:rPr lang="hu-HU" sz="1600" dirty="0" smtClean="0">
                <a:latin typeface="Imprint MT Shadow" pitchFamily="82" charset="0"/>
              </a:rPr>
              <a:t> a rock, </a:t>
            </a:r>
            <a:r>
              <a:rPr lang="hu-HU" sz="1600" dirty="0" err="1" smtClean="0">
                <a:latin typeface="Imprint MT Shadow" pitchFamily="82" charset="0"/>
              </a:rPr>
              <a:t>near</a:t>
            </a:r>
            <a:r>
              <a:rPr lang="hu-HU" sz="1600" dirty="0" smtClean="0">
                <a:latin typeface="Imprint MT Shadow" pitchFamily="82" charset="0"/>
              </a:rPr>
              <a:t> </a:t>
            </a:r>
            <a:r>
              <a:rPr lang="hu-HU" sz="1600" dirty="0" err="1" smtClean="0">
                <a:latin typeface="Imprint MT Shadow" pitchFamily="82" charset="0"/>
              </a:rPr>
              <a:t>his</a:t>
            </a:r>
            <a:r>
              <a:rPr lang="hu-HU" sz="1600" dirty="0" smtClean="0">
                <a:latin typeface="Imprint MT Shadow" pitchFamily="82" charset="0"/>
              </a:rPr>
              <a:t> </a:t>
            </a:r>
            <a:r>
              <a:rPr lang="hu-HU" sz="1600" dirty="0" err="1" smtClean="0">
                <a:latin typeface="Imprint MT Shadow" pitchFamily="82" charset="0"/>
              </a:rPr>
              <a:t>mansion</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Diósgyőr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beginning</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14th </a:t>
            </a:r>
            <a:r>
              <a:rPr lang="hu-HU" sz="1600" dirty="0" err="1" smtClean="0">
                <a:latin typeface="Imprint MT Shadow" pitchFamily="82" charset="0"/>
              </a:rPr>
              <a:t>century</a:t>
            </a:r>
            <a:r>
              <a:rPr lang="hu-HU" sz="1600" dirty="0" smtClean="0">
                <a:latin typeface="Imprint MT Shadow" pitchFamily="82" charset="0"/>
              </a:rPr>
              <a:t> </a:t>
            </a:r>
            <a:r>
              <a:rPr lang="hu-HU" sz="1600" dirty="0" err="1" smtClean="0">
                <a:latin typeface="Imprint MT Shadow" pitchFamily="82" charset="0"/>
              </a:rPr>
              <a:t>that</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called</a:t>
            </a:r>
            <a:r>
              <a:rPr lang="hu-HU" sz="1600" dirty="0" smtClean="0">
                <a:latin typeface="Imprint MT Shadow" pitchFamily="82" charset="0"/>
              </a:rPr>
              <a:t> Újvár. Louis </a:t>
            </a:r>
            <a:r>
              <a:rPr lang="hu-HU" sz="1600" dirty="0" err="1" smtClean="0">
                <a:latin typeface="Imprint MT Shadow" pitchFamily="82" charset="0"/>
              </a:rPr>
              <a:t>the</a:t>
            </a:r>
            <a:r>
              <a:rPr lang="hu-HU" sz="1600" dirty="0" smtClean="0">
                <a:latin typeface="Imprint MT Shadow" pitchFamily="82" charset="0"/>
              </a:rPr>
              <a:t> Great had a </a:t>
            </a:r>
            <a:r>
              <a:rPr lang="hu-HU" sz="1600" dirty="0" err="1" smtClean="0">
                <a:latin typeface="Imprint MT Shadow" pitchFamily="82" charset="0"/>
              </a:rPr>
              <a:t>Ghotic</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palace</a:t>
            </a:r>
            <a:r>
              <a:rPr lang="hu-HU" sz="1600" dirty="0" smtClean="0">
                <a:latin typeface="Imprint MT Shadow" pitchFamily="82" charset="0"/>
              </a:rPr>
              <a:t> </a:t>
            </a:r>
            <a:r>
              <a:rPr lang="hu-HU" sz="1600" dirty="0" err="1" smtClean="0">
                <a:latin typeface="Imprint MT Shadow" pitchFamily="82" charset="0"/>
              </a:rPr>
              <a:t>built</a:t>
            </a:r>
            <a:r>
              <a:rPr lang="hu-HU" sz="1600" dirty="0" smtClean="0">
                <a:latin typeface="Imprint MT Shadow" pitchFamily="82" charset="0"/>
              </a:rPr>
              <a:t> </a:t>
            </a:r>
            <a:r>
              <a:rPr lang="hu-HU" sz="1600" dirty="0" err="1" smtClean="0">
                <a:latin typeface="Imprint MT Shadow" pitchFamily="82" charset="0"/>
              </a:rPr>
              <a:t>with</a:t>
            </a:r>
            <a:r>
              <a:rPr lang="hu-HU" sz="1600" dirty="0" smtClean="0">
                <a:latin typeface="Imprint MT Shadow" pitchFamily="82" charset="0"/>
              </a:rPr>
              <a:t> an </a:t>
            </a:r>
            <a:r>
              <a:rPr lang="hu-HU" sz="1600" dirty="0" err="1" smtClean="0">
                <a:latin typeface="Imprint MT Shadow" pitchFamily="82" charset="0"/>
              </a:rPr>
              <a:t>enclosed</a:t>
            </a:r>
            <a:r>
              <a:rPr lang="hu-HU" sz="1600" dirty="0" smtClean="0">
                <a:latin typeface="Imprint MT Shadow" pitchFamily="82" charset="0"/>
              </a:rPr>
              <a:t> </a:t>
            </a:r>
            <a:r>
              <a:rPr lang="hu-HU" sz="1600" dirty="0" err="1" smtClean="0">
                <a:latin typeface="Imprint MT Shadow" pitchFamily="82" charset="0"/>
              </a:rPr>
              <a:t>court</a:t>
            </a:r>
            <a:r>
              <a:rPr lang="hu-HU" sz="1600" dirty="0" smtClean="0">
                <a:latin typeface="Imprint MT Shadow" pitchFamily="82" charset="0"/>
              </a:rPr>
              <a:t> and </a:t>
            </a:r>
            <a:r>
              <a:rPr lang="hu-HU" sz="1600" dirty="0" err="1" smtClean="0">
                <a:latin typeface="Imprint MT Shadow" pitchFamily="82" charset="0"/>
              </a:rPr>
              <a:t>four</a:t>
            </a:r>
            <a:r>
              <a:rPr lang="hu-HU" sz="1600" dirty="0" smtClean="0">
                <a:latin typeface="Imprint MT Shadow" pitchFamily="82" charset="0"/>
              </a:rPr>
              <a:t> </a:t>
            </a:r>
            <a:r>
              <a:rPr lang="hu-HU" sz="1600" dirty="0" err="1" smtClean="0">
                <a:latin typeface="Imprint MT Shadow" pitchFamily="82" charset="0"/>
              </a:rPr>
              <a:t>corner</a:t>
            </a:r>
            <a:r>
              <a:rPr lang="hu-HU" sz="1600" dirty="0" smtClean="0">
                <a:latin typeface="Imprint MT Shadow" pitchFamily="82" charset="0"/>
              </a:rPr>
              <a:t> </a:t>
            </a:r>
            <a:r>
              <a:rPr lang="hu-HU" sz="1600" dirty="0" err="1" smtClean="0">
                <a:latin typeface="Imprint MT Shadow" pitchFamily="82" charset="0"/>
              </a:rPr>
              <a:t>turrets</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place</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previous</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demolished</a:t>
            </a:r>
            <a:r>
              <a:rPr lang="hu-HU" sz="1600" dirty="0" smtClean="0">
                <a:latin typeface="Imprint MT Shadow" pitchFamily="82" charset="0"/>
              </a:rPr>
              <a:t> </a:t>
            </a:r>
            <a:r>
              <a:rPr lang="hu-HU" sz="1600" dirty="0" err="1" smtClean="0">
                <a:latin typeface="Imprint MT Shadow" pitchFamily="82" charset="0"/>
              </a:rPr>
              <a:t>upon</a:t>
            </a:r>
            <a:r>
              <a:rPr lang="hu-HU" sz="1600" dirty="0" smtClean="0">
                <a:latin typeface="Imprint MT Shadow" pitchFamily="82" charset="0"/>
              </a:rPr>
              <a:t> </a:t>
            </a:r>
            <a:r>
              <a:rPr lang="hu-HU" sz="1600" dirty="0" err="1" smtClean="0">
                <a:latin typeface="Imprint MT Shadow" pitchFamily="82" charset="0"/>
              </a:rPr>
              <a:t>his</a:t>
            </a:r>
            <a:r>
              <a:rPr lang="hu-HU" sz="1600" dirty="0" smtClean="0">
                <a:latin typeface="Imprint MT Shadow" pitchFamily="82" charset="0"/>
              </a:rPr>
              <a:t> </a:t>
            </a:r>
            <a:r>
              <a:rPr lang="hu-HU" sz="1600" dirty="0" err="1" smtClean="0">
                <a:latin typeface="Imprint MT Shadow" pitchFamily="82" charset="0"/>
              </a:rPr>
              <a:t>order</a:t>
            </a:r>
            <a:r>
              <a:rPr lang="hu-HU" sz="1600" dirty="0" smtClean="0">
                <a:latin typeface="Imprint MT Shadow" pitchFamily="82" charset="0"/>
              </a:rPr>
              <a:t>. King </a:t>
            </a:r>
            <a:r>
              <a:rPr lang="hu-HU" sz="1600" dirty="0" err="1" smtClean="0">
                <a:latin typeface="Imprint MT Shadow" pitchFamily="82" charset="0"/>
              </a:rPr>
              <a:t>Sigismund</a:t>
            </a:r>
            <a:r>
              <a:rPr lang="hu-HU" sz="1600" dirty="0" smtClean="0">
                <a:latin typeface="Imprint MT Shadow" pitchFamily="82" charset="0"/>
              </a:rPr>
              <a:t> </a:t>
            </a:r>
            <a:r>
              <a:rPr lang="hu-HU" sz="1600" dirty="0" err="1" smtClean="0">
                <a:latin typeface="Imprint MT Shadow" pitchFamily="82" charset="0"/>
              </a:rPr>
              <a:t>granted</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a:t>
            </a:r>
            <a:r>
              <a:rPr lang="hu-HU" sz="1600" dirty="0" err="1" smtClean="0">
                <a:latin typeface="Imprint MT Shadow" pitchFamily="82" charset="0"/>
              </a:rPr>
              <a:t>his</a:t>
            </a:r>
            <a:r>
              <a:rPr lang="hu-HU" sz="1600" dirty="0" smtClean="0">
                <a:latin typeface="Imprint MT Shadow" pitchFamily="82" charset="0"/>
              </a:rPr>
              <a:t> </a:t>
            </a:r>
            <a:r>
              <a:rPr lang="hu-HU" sz="1600" dirty="0" err="1" smtClean="0">
                <a:latin typeface="Imprint MT Shadow" pitchFamily="82" charset="0"/>
              </a:rPr>
              <a:t>wife</a:t>
            </a:r>
            <a:r>
              <a:rPr lang="hu-HU" sz="1600" dirty="0" smtClean="0">
                <a:latin typeface="Imprint MT Shadow" pitchFamily="82" charset="0"/>
              </a:rPr>
              <a:t> Borbála </a:t>
            </a:r>
            <a:r>
              <a:rPr lang="hu-HU" sz="1600" dirty="0" err="1" smtClean="0">
                <a:latin typeface="Imprint MT Shadow" pitchFamily="82" charset="0"/>
              </a:rPr>
              <a:t>in</a:t>
            </a:r>
            <a:r>
              <a:rPr lang="hu-HU" sz="1600" dirty="0" smtClean="0">
                <a:latin typeface="Imprint MT Shadow" pitchFamily="82" charset="0"/>
              </a:rPr>
              <a:t> 1424 </a:t>
            </a:r>
            <a:r>
              <a:rPr lang="hu-HU" sz="1600" dirty="0" err="1" smtClean="0">
                <a:latin typeface="Imprint MT Shadow" pitchFamily="82" charset="0"/>
              </a:rPr>
              <a:t>then</a:t>
            </a:r>
            <a:r>
              <a:rPr lang="hu-HU" sz="1600" dirty="0" smtClean="0">
                <a:latin typeface="Imprint MT Shadow" pitchFamily="82" charset="0"/>
              </a:rPr>
              <a:t>  </a:t>
            </a:r>
            <a:r>
              <a:rPr lang="hu-HU" sz="1600" dirty="0" err="1" smtClean="0">
                <a:latin typeface="Imprint MT Shadow" pitchFamily="82" charset="0"/>
              </a:rPr>
              <a:t>six</a:t>
            </a:r>
            <a:r>
              <a:rPr lang="hu-HU" sz="1600" dirty="0" smtClean="0">
                <a:latin typeface="Imprint MT Shadow" pitchFamily="82" charset="0"/>
              </a:rPr>
              <a:t> </a:t>
            </a:r>
            <a:r>
              <a:rPr lang="hu-HU" sz="1600" dirty="0" err="1" smtClean="0">
                <a:latin typeface="Imprint MT Shadow" pitchFamily="82" charset="0"/>
              </a:rPr>
              <a:t>queens</a:t>
            </a:r>
            <a:r>
              <a:rPr lang="hu-HU" sz="1600" dirty="0" smtClean="0">
                <a:latin typeface="Imprint MT Shadow" pitchFamily="82" charset="0"/>
              </a:rPr>
              <a:t> </a:t>
            </a:r>
            <a:r>
              <a:rPr lang="hu-HU" sz="1600" dirty="0" err="1" smtClean="0">
                <a:latin typeface="Imprint MT Shadow" pitchFamily="82" charset="0"/>
              </a:rPr>
              <a:t>possessed</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as</a:t>
            </a:r>
            <a:r>
              <a:rPr lang="hu-HU" sz="1600" dirty="0" smtClean="0">
                <a:latin typeface="Imprint MT Shadow" pitchFamily="82" charset="0"/>
              </a:rPr>
              <a:t> an </a:t>
            </a:r>
            <a:r>
              <a:rPr lang="hu-HU" sz="1600" dirty="0" err="1" smtClean="0">
                <a:latin typeface="Imprint MT Shadow" pitchFamily="82" charset="0"/>
              </a:rPr>
              <a:t>engagement</a:t>
            </a:r>
            <a:r>
              <a:rPr lang="hu-HU" sz="1600" dirty="0" smtClean="0">
                <a:latin typeface="Imprint MT Shadow" pitchFamily="82" charset="0"/>
              </a:rPr>
              <a:t> </a:t>
            </a:r>
            <a:r>
              <a:rPr lang="hu-HU" sz="1600" dirty="0" err="1" smtClean="0">
                <a:latin typeface="Imprint MT Shadow" pitchFamily="82" charset="0"/>
              </a:rPr>
              <a:t>gift</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last</a:t>
            </a:r>
            <a:r>
              <a:rPr lang="hu-HU" sz="1600" dirty="0" smtClean="0">
                <a:latin typeface="Imprint MT Shadow" pitchFamily="82" charset="0"/>
              </a:rPr>
              <a:t> </a:t>
            </a:r>
            <a:r>
              <a:rPr lang="hu-HU" sz="1600" dirty="0" err="1" smtClean="0">
                <a:latin typeface="Imprint MT Shadow" pitchFamily="82" charset="0"/>
              </a:rPr>
              <a:t>centurised</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Midle</a:t>
            </a:r>
            <a:r>
              <a:rPr lang="hu-HU" sz="1600" dirty="0" smtClean="0">
                <a:latin typeface="Imprint MT Shadow" pitchFamily="82" charset="0"/>
              </a:rPr>
              <a:t> </a:t>
            </a:r>
            <a:r>
              <a:rPr lang="hu-HU" sz="1600" dirty="0" err="1" smtClean="0">
                <a:latin typeface="Imprint MT Shadow" pitchFamily="82" charset="0"/>
              </a:rPr>
              <a:t>Ages</a:t>
            </a:r>
            <a:r>
              <a:rPr lang="hu-HU" sz="1600" dirty="0" smtClean="0">
                <a:latin typeface="Imprint MT Shadow" pitchFamily="82" charset="0"/>
              </a:rPr>
              <a:t>. The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often</a:t>
            </a:r>
            <a:r>
              <a:rPr lang="hu-HU" sz="1600" dirty="0" smtClean="0">
                <a:latin typeface="Imprint MT Shadow" pitchFamily="82" charset="0"/>
              </a:rPr>
              <a:t> </a:t>
            </a:r>
            <a:r>
              <a:rPr lang="hu-HU" sz="1600" dirty="0" err="1" smtClean="0">
                <a:latin typeface="Imprint MT Shadow" pitchFamily="82" charset="0"/>
              </a:rPr>
              <a:t>changed</a:t>
            </a:r>
            <a:r>
              <a:rPr lang="hu-HU" sz="1600" dirty="0" smtClean="0">
                <a:latin typeface="Imprint MT Shadow" pitchFamily="82" charset="0"/>
              </a:rPr>
              <a:t> </a:t>
            </a:r>
            <a:r>
              <a:rPr lang="hu-HU" sz="1600" dirty="0" err="1" smtClean="0">
                <a:latin typeface="Imprint MT Shadow" pitchFamily="82" charset="0"/>
              </a:rPr>
              <a:t>hands</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second</a:t>
            </a:r>
            <a:r>
              <a:rPr lang="hu-HU" sz="1600" dirty="0" smtClean="0">
                <a:latin typeface="Imprint MT Shadow" pitchFamily="82" charset="0"/>
              </a:rPr>
              <a:t> </a:t>
            </a:r>
            <a:r>
              <a:rPr lang="hu-HU" sz="1600" dirty="0" err="1" smtClean="0">
                <a:latin typeface="Imprint MT Shadow" pitchFamily="82" charset="0"/>
              </a:rPr>
              <a:t>half</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16th </a:t>
            </a:r>
            <a:r>
              <a:rPr lang="hu-HU" sz="1600" dirty="0" err="1" smtClean="0">
                <a:latin typeface="Imprint MT Shadow" pitchFamily="82" charset="0"/>
              </a:rPr>
              <a:t>century</a:t>
            </a:r>
            <a:r>
              <a:rPr lang="hu-HU" sz="1600" dirty="0" smtClean="0">
                <a:latin typeface="Imprint MT Shadow" pitchFamily="82" charset="0"/>
              </a:rPr>
              <a:t> and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came</a:t>
            </a:r>
            <a:r>
              <a:rPr lang="hu-HU" sz="1600" dirty="0" smtClean="0">
                <a:latin typeface="Imprint MT Shadow" pitchFamily="82" charset="0"/>
              </a:rPr>
              <a:t> </a:t>
            </a:r>
            <a:r>
              <a:rPr lang="hu-HU" sz="1600" dirty="0" err="1" smtClean="0">
                <a:latin typeface="Imprint MT Shadow" pitchFamily="82" charset="0"/>
              </a:rPr>
              <a:t>under</a:t>
            </a:r>
            <a:r>
              <a:rPr lang="hu-HU" sz="1600" dirty="0" smtClean="0">
                <a:latin typeface="Imprint MT Shadow" pitchFamily="82" charset="0"/>
              </a:rPr>
              <a:t> </a:t>
            </a:r>
            <a:r>
              <a:rPr lang="hu-HU" sz="1600" dirty="0" err="1" smtClean="0">
                <a:latin typeface="Imprint MT Shadow" pitchFamily="82" charset="0"/>
              </a:rPr>
              <a:t>Turkish</a:t>
            </a:r>
            <a:r>
              <a:rPr lang="hu-HU" sz="1600" dirty="0" smtClean="0">
                <a:latin typeface="Imprint MT Shadow" pitchFamily="82" charset="0"/>
              </a:rPr>
              <a:t> </a:t>
            </a:r>
            <a:r>
              <a:rPr lang="hu-HU" sz="1600" dirty="0" err="1" smtClean="0">
                <a:latin typeface="Imprint MT Shadow" pitchFamily="82" charset="0"/>
              </a:rPr>
              <a:t>rule</a:t>
            </a:r>
            <a:r>
              <a:rPr lang="hu-HU" sz="1600" dirty="0" smtClean="0">
                <a:latin typeface="Imprint MT Shadow" pitchFamily="82" charset="0"/>
              </a:rPr>
              <a:t> </a:t>
            </a:r>
            <a:r>
              <a:rPr lang="hu-HU" sz="1600" dirty="0" err="1" smtClean="0">
                <a:latin typeface="Imprint MT Shadow" pitchFamily="82" charset="0"/>
              </a:rPr>
              <a:t>for</a:t>
            </a:r>
            <a:r>
              <a:rPr lang="hu-HU" sz="1600" dirty="0" smtClean="0">
                <a:latin typeface="Imprint MT Shadow" pitchFamily="82" charset="0"/>
              </a:rPr>
              <a:t> a </a:t>
            </a:r>
            <a:r>
              <a:rPr lang="hu-HU" sz="1600" dirty="0" err="1" smtClean="0">
                <a:latin typeface="Imprint MT Shadow" pitchFamily="82" charset="0"/>
              </a:rPr>
              <a:t>while</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Fifteen</a:t>
            </a:r>
            <a:r>
              <a:rPr lang="hu-HU" sz="1600" dirty="0" smtClean="0">
                <a:latin typeface="Imprint MT Shadow" pitchFamily="82" charset="0"/>
              </a:rPr>
              <a:t> </a:t>
            </a:r>
            <a:r>
              <a:rPr lang="hu-HU" sz="1600" dirty="0" err="1" smtClean="0">
                <a:latin typeface="Imprint MT Shadow" pitchFamily="82" charset="0"/>
              </a:rPr>
              <a:t>Year’s</a:t>
            </a:r>
            <a:r>
              <a:rPr lang="hu-HU" sz="1600" dirty="0" smtClean="0">
                <a:latin typeface="Imprint MT Shadow" pitchFamily="82" charset="0"/>
              </a:rPr>
              <a:t> </a:t>
            </a:r>
            <a:r>
              <a:rPr lang="hu-HU" sz="1600" dirty="0" err="1" smtClean="0">
                <a:latin typeface="Imprint MT Shadow" pitchFamily="82" charset="0"/>
              </a:rPr>
              <a:t>war</a:t>
            </a:r>
            <a:r>
              <a:rPr lang="hu-HU" sz="1600" dirty="0" smtClean="0">
                <a:latin typeface="Imprint MT Shadow" pitchFamily="82" charset="0"/>
              </a:rPr>
              <a:t>.</a:t>
            </a:r>
            <a:endParaRPr lang="hu-HU" sz="1600" dirty="0">
              <a:latin typeface="Imprint MT Shadow" pitchFamily="82" charset="0"/>
            </a:endParaRPr>
          </a:p>
        </p:txBody>
      </p:sp>
      <p:pic>
        <p:nvPicPr>
          <p:cNvPr id="4" name="Kép 3" descr="http://www.felsofokon.hu/sites/default/files/users/kovacsk076/images/a-kiralynek-vara-11916.jpg"/>
          <p:cNvPicPr/>
          <p:nvPr/>
        </p:nvPicPr>
        <p:blipFill>
          <a:blip r:embed="rId2" cstate="print"/>
          <a:srcRect/>
          <a:stretch>
            <a:fillRect/>
          </a:stretch>
        </p:blipFill>
        <p:spPr bwMode="auto">
          <a:xfrm>
            <a:off x="9793" y="1556792"/>
            <a:ext cx="5292080" cy="36724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http://www.napi.hu/fototar/fototar/201308/240/image1375882879.jpg/600/"/>
          <p:cNvPicPr/>
          <p:nvPr/>
        </p:nvPicPr>
        <p:blipFill>
          <a:blip r:embed="rId2" cstate="print"/>
          <a:srcRect/>
          <a:stretch>
            <a:fillRect/>
          </a:stretch>
        </p:blipFill>
        <p:spPr bwMode="auto">
          <a:xfrm>
            <a:off x="3851920" y="2492896"/>
            <a:ext cx="5076056" cy="3933056"/>
          </a:xfrm>
          <a:prstGeom prst="rect">
            <a:avLst/>
          </a:prstGeom>
          <a:ln>
            <a:noFill/>
          </a:ln>
          <a:effectLst>
            <a:softEdge rad="112500"/>
          </a:effectLst>
        </p:spPr>
      </p:pic>
      <p:pic>
        <p:nvPicPr>
          <p:cNvPr id="5" name="Kép 4" descr="http://bestofcafe.hu/diosgyori_var_2.jpg"/>
          <p:cNvPicPr/>
          <p:nvPr/>
        </p:nvPicPr>
        <p:blipFill>
          <a:blip r:embed="rId3" cstate="print"/>
          <a:srcRect/>
          <a:stretch>
            <a:fillRect/>
          </a:stretch>
        </p:blipFill>
        <p:spPr bwMode="auto">
          <a:xfrm>
            <a:off x="107504" y="0"/>
            <a:ext cx="4067944" cy="2924944"/>
          </a:xfrm>
          <a:prstGeom prst="ellipse">
            <a:avLst/>
          </a:prstGeom>
          <a:ln>
            <a:noFill/>
          </a:ln>
          <a:effectLst>
            <a:softEdge rad="112500"/>
          </a:effectLst>
        </p:spPr>
      </p:pic>
      <p:sp>
        <p:nvSpPr>
          <p:cNvPr id="7" name="Tartalom helye 2"/>
          <p:cNvSpPr txBox="1">
            <a:spLocks/>
          </p:cNvSpPr>
          <p:nvPr/>
        </p:nvSpPr>
        <p:spPr>
          <a:xfrm>
            <a:off x="0" y="3501008"/>
            <a:ext cx="3672408" cy="626469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1600" b="0" i="0" u="none" strike="noStrike" kern="1200" cap="none" spc="0" normalizeH="0" baseline="0" noProof="0" dirty="0" smtClean="0">
                <a:ln>
                  <a:noFill/>
                </a:ln>
                <a:solidFill>
                  <a:schemeClr val="tx1"/>
                </a:solidFill>
                <a:effectLst/>
                <a:uLnTx/>
                <a:uFillTx/>
                <a:latin typeface="Imprint MT Shadow" pitchFamily="82" charset="0"/>
              </a:rPr>
              <a:t>      </a:t>
            </a:r>
            <a:r>
              <a:rPr kumimoji="0" lang="hu-HU" sz="1600" b="0" i="0" u="none" strike="noStrike" kern="1200" cap="none" spc="0" normalizeH="0" baseline="0" noProof="0" dirty="0" err="1" smtClean="0">
                <a:ln>
                  <a:noFill/>
                </a:ln>
                <a:solidFill>
                  <a:schemeClr val="tx1"/>
                </a:solidFill>
                <a:effectLst/>
                <a:uLnTx/>
                <a:uFillTx/>
                <a:latin typeface="Imprint MT Shadow" pitchFamily="82" charset="0"/>
              </a:rPr>
              <a:t>Howewer</a:t>
            </a:r>
            <a:r>
              <a:rPr kumimoji="0" lang="hu-HU" sz="1600" b="0" i="0" u="none" strike="noStrike" kern="1200" cap="none" spc="0" normalizeH="0" baseline="0" noProof="0" dirty="0" smtClean="0">
                <a:ln>
                  <a:noFill/>
                </a:ln>
                <a:solidFill>
                  <a:schemeClr val="tx1"/>
                </a:solidFill>
                <a:effectLst/>
                <a:uLnTx/>
                <a:uFillTx/>
                <a:latin typeface="Imprint MT Shadow" pitchFamily="82" charset="0"/>
              </a:rPr>
              <a:t>, </a:t>
            </a:r>
            <a:r>
              <a:rPr kumimoji="0" lang="hu-HU" sz="1600" b="0" i="0" u="none" strike="noStrike" kern="1200" cap="none" spc="0" normalizeH="0" baseline="0" noProof="0" dirty="0" err="1" smtClean="0">
                <a:ln>
                  <a:noFill/>
                </a:ln>
                <a:solidFill>
                  <a:schemeClr val="tx1"/>
                </a:solidFill>
                <a:effectLst/>
                <a:uLnTx/>
                <a:uFillTx/>
                <a:latin typeface="Imprint MT Shadow" pitchFamily="82" charset="0"/>
              </a:rPr>
              <a:t>it</a:t>
            </a:r>
            <a:r>
              <a:rPr kumimoji="0" lang="hu-HU" sz="1600" b="0" i="0" u="none" strike="noStrike" kern="1200" cap="none" spc="0" normalizeH="0" baseline="0" noProof="0" dirty="0" smtClean="0">
                <a:ln>
                  <a:noFill/>
                </a:ln>
                <a:solidFill>
                  <a:schemeClr val="tx1"/>
                </a:solidFill>
                <a:effectLst/>
                <a:uLnTx/>
                <a:uFillTx/>
                <a:latin typeface="Imprint MT Shadow" pitchFamily="82" charset="0"/>
              </a:rPr>
              <a:t> </a:t>
            </a:r>
            <a:r>
              <a:rPr kumimoji="0" lang="hu-HU" sz="1600" b="0" i="0" u="none" strike="noStrike" kern="1200" cap="none" spc="0" normalizeH="0" baseline="0" noProof="0" dirty="0" err="1" smtClean="0">
                <a:ln>
                  <a:noFill/>
                </a:ln>
                <a:solidFill>
                  <a:schemeClr val="tx1"/>
                </a:solidFill>
                <a:effectLst/>
                <a:uLnTx/>
                <a:uFillTx/>
                <a:latin typeface="Imprint MT Shadow" pitchFamily="82" charset="0"/>
              </a:rPr>
              <a:t>was</a:t>
            </a:r>
            <a:r>
              <a:rPr kumimoji="0" lang="hu-HU" sz="1600" b="0" i="0" u="none" strike="noStrike" kern="1200" cap="none" spc="0" normalizeH="0" baseline="0" noProof="0" dirty="0" smtClean="0">
                <a:ln>
                  <a:noFill/>
                </a:ln>
                <a:solidFill>
                  <a:schemeClr val="tx1"/>
                </a:solidFill>
                <a:effectLst/>
                <a:uLnTx/>
                <a:uFillTx/>
                <a:latin typeface="Imprint MT Shadow" pitchFamily="82" charset="0"/>
              </a:rPr>
              <a:t> again </a:t>
            </a:r>
            <a:r>
              <a:rPr kumimoji="0" lang="hu-HU" sz="1600" b="0" i="0" u="none" strike="noStrike" kern="1200" cap="none" spc="0" normalizeH="0" baseline="0" noProof="0" dirty="0" err="1" smtClean="0">
                <a:ln>
                  <a:noFill/>
                </a:ln>
                <a:solidFill>
                  <a:schemeClr val="tx1"/>
                </a:solidFill>
                <a:effectLst/>
                <a:uLnTx/>
                <a:uFillTx/>
                <a:latin typeface="Imprint MT Shadow" pitchFamily="82" charset="0"/>
              </a:rPr>
              <a:t>in</a:t>
            </a:r>
            <a:r>
              <a:rPr kumimoji="0" lang="hu-HU" sz="1600" b="0" i="0" u="none" strike="noStrike" kern="1200" cap="none" spc="0" normalizeH="0" baseline="0" noProof="0" dirty="0" smtClean="0">
                <a:ln>
                  <a:noFill/>
                </a:ln>
                <a:solidFill>
                  <a:schemeClr val="tx1"/>
                </a:solidFill>
                <a:effectLst/>
                <a:uLnTx/>
                <a:uFillTx/>
                <a:latin typeface="Imprint MT Shadow" pitchFamily="82" charset="0"/>
              </a:rPr>
              <a:t> </a:t>
            </a:r>
            <a:r>
              <a:rPr kumimoji="0" lang="hu-HU" sz="1600" b="0" i="0" u="none" strike="noStrike" kern="1200" cap="none" spc="0" normalizeH="0" baseline="0" noProof="0" dirty="0" err="1" smtClean="0">
                <a:ln>
                  <a:noFill/>
                </a:ln>
                <a:solidFill>
                  <a:schemeClr val="tx1"/>
                </a:solidFill>
                <a:effectLst/>
                <a:uLnTx/>
                <a:uFillTx/>
                <a:latin typeface="Imprint MT Shadow" pitchFamily="82" charset="0"/>
              </a:rPr>
              <a:t>Hungarian</a:t>
            </a:r>
            <a:r>
              <a:rPr kumimoji="0" lang="hu-HU" sz="1600" b="0" i="0" u="none" strike="noStrike" kern="1200" cap="none" spc="0" normalizeH="0" baseline="0" noProof="0" dirty="0" smtClean="0">
                <a:ln>
                  <a:noFill/>
                </a:ln>
                <a:solidFill>
                  <a:schemeClr val="tx1"/>
                </a:solidFill>
                <a:effectLst/>
                <a:uLnTx/>
                <a:uFillTx/>
                <a:latin typeface="Imprint MT Shadow" pitchFamily="82" charset="0"/>
              </a:rPr>
              <a:t> </a:t>
            </a:r>
            <a:r>
              <a:rPr kumimoji="0" lang="hu-HU" sz="1600" b="0" i="0" u="none" strike="noStrike" kern="1200" cap="none" spc="0" normalizeH="0" baseline="0" noProof="0" dirty="0" err="1" smtClean="0">
                <a:ln>
                  <a:noFill/>
                </a:ln>
                <a:solidFill>
                  <a:schemeClr val="tx1"/>
                </a:solidFill>
                <a:effectLst/>
                <a:uLnTx/>
                <a:uFillTx/>
                <a:latin typeface="Imprint MT Shadow" pitchFamily="82" charset="0"/>
              </a:rPr>
              <a:t>hands</a:t>
            </a:r>
            <a:r>
              <a:rPr kumimoji="0" lang="hu-HU" sz="1600" b="0" i="0" u="none" strike="noStrike" kern="1200" cap="none" spc="0" normalizeH="0" baseline="0" noProof="0" dirty="0" smtClean="0">
                <a:ln>
                  <a:noFill/>
                </a:ln>
                <a:solidFill>
                  <a:schemeClr val="tx1"/>
                </a:solidFill>
                <a:effectLst/>
                <a:uLnTx/>
                <a:uFillTx/>
                <a:latin typeface="Imprint MT Shadow" pitchFamily="82" charset="0"/>
              </a:rPr>
              <a:t> </a:t>
            </a:r>
            <a:r>
              <a:rPr kumimoji="0" lang="hu-HU" sz="1600" b="0" i="0" u="none" strike="noStrike" kern="1200" cap="none" spc="0" normalizeH="0" baseline="0" noProof="0" dirty="0" err="1" smtClean="0">
                <a:ln>
                  <a:noFill/>
                </a:ln>
                <a:solidFill>
                  <a:schemeClr val="tx1"/>
                </a:solidFill>
                <a:effectLst/>
                <a:uLnTx/>
                <a:uFillTx/>
                <a:latin typeface="Imprint MT Shadow" pitchFamily="82" charset="0"/>
              </a:rPr>
              <a:t>in</a:t>
            </a:r>
            <a:r>
              <a:rPr kumimoji="0" lang="hu-HU" sz="1600" b="0" i="0" u="none" strike="noStrike" kern="1200" cap="none" spc="0" normalizeH="0" baseline="0" noProof="0" dirty="0" smtClean="0">
                <a:ln>
                  <a:noFill/>
                </a:ln>
                <a:solidFill>
                  <a:schemeClr val="tx1"/>
                </a:solidFill>
                <a:effectLst/>
                <a:uLnTx/>
                <a:uFillTx/>
                <a:latin typeface="Imprint MT Shadow" pitchFamily="82" charset="0"/>
              </a:rPr>
              <a:t> 1605. The </a:t>
            </a:r>
            <a:r>
              <a:rPr kumimoji="0" lang="hu-HU" sz="1600" b="0" i="0" u="none" strike="noStrike" kern="1200" cap="none" spc="0" normalizeH="0" baseline="0" noProof="0" dirty="0" err="1" smtClean="0">
                <a:ln>
                  <a:noFill/>
                </a:ln>
                <a:solidFill>
                  <a:schemeClr val="tx1"/>
                </a:solidFill>
                <a:effectLst/>
                <a:uLnTx/>
                <a:uFillTx/>
                <a:latin typeface="Imprint MT Shadow" pitchFamily="82" charset="0"/>
              </a:rPr>
              <a:t>castle</a:t>
            </a:r>
            <a:r>
              <a:rPr kumimoji="0" lang="hu-HU" sz="1600" b="0" i="0" u="none" strike="noStrike" kern="1200" cap="none" spc="0" normalizeH="0" baseline="0" noProof="0" dirty="0" smtClean="0">
                <a:ln>
                  <a:noFill/>
                </a:ln>
                <a:solidFill>
                  <a:schemeClr val="tx1"/>
                </a:solidFill>
                <a:effectLst/>
                <a:uLnTx/>
                <a:uFillTx/>
                <a:latin typeface="Imprint MT Shadow" pitchFamily="82" charset="0"/>
              </a:rPr>
              <a:t> </a:t>
            </a:r>
            <a:r>
              <a:rPr kumimoji="0" lang="hu-HU" sz="1600" b="0" i="0" u="none" strike="noStrike" kern="1200" cap="none" spc="0" normalizeH="0" baseline="0" noProof="0" dirty="0" err="1" smtClean="0">
                <a:ln>
                  <a:noFill/>
                </a:ln>
                <a:solidFill>
                  <a:schemeClr val="tx1"/>
                </a:solidFill>
                <a:effectLst/>
                <a:uLnTx/>
                <a:uFillTx/>
                <a:latin typeface="Imprint MT Shadow" pitchFamily="82" charset="0"/>
              </a:rPr>
              <a:t>was</a:t>
            </a:r>
            <a:r>
              <a:rPr kumimoji="0" lang="hu-HU" sz="1600" b="0" i="0" u="none" strike="noStrike" kern="1200" cap="none" spc="0" normalizeH="0" baseline="0" noProof="0" dirty="0" smtClean="0">
                <a:ln>
                  <a:noFill/>
                </a:ln>
                <a:solidFill>
                  <a:schemeClr val="tx1"/>
                </a:solidFill>
                <a:effectLst/>
                <a:uLnTx/>
                <a:uFillTx/>
                <a:latin typeface="Imprint MT Shadow" pitchFamily="82" charset="0"/>
              </a:rPr>
              <a:t> </a:t>
            </a:r>
            <a:r>
              <a:rPr kumimoji="0" lang="hu-HU" sz="1600" b="0" i="0" u="none" strike="noStrike" kern="1200" cap="none" spc="0" normalizeH="0" baseline="0" noProof="0" dirty="0" err="1" smtClean="0">
                <a:ln>
                  <a:noFill/>
                </a:ln>
                <a:solidFill>
                  <a:schemeClr val="tx1"/>
                </a:solidFill>
                <a:effectLst/>
                <a:uLnTx/>
                <a:uFillTx/>
                <a:latin typeface="Imprint MT Shadow" pitchFamily="82" charset="0"/>
              </a:rPr>
              <a:t>already</a:t>
            </a:r>
            <a:r>
              <a:rPr kumimoji="0" lang="hu-HU" sz="1600" b="0" i="0" u="none" strike="noStrike" kern="1200" cap="none" spc="0" normalizeH="0" baseline="0" noProof="0" dirty="0" smtClean="0">
                <a:ln>
                  <a:noFill/>
                </a:ln>
                <a:solidFill>
                  <a:schemeClr val="tx1"/>
                </a:solidFill>
                <a:effectLst/>
                <a:uLnTx/>
                <a:uFillTx/>
                <a:latin typeface="Imprint MT Shadow" pitchFamily="82" charset="0"/>
              </a:rPr>
              <a:t> </a:t>
            </a:r>
            <a:r>
              <a:rPr kumimoji="0" lang="hu-HU" sz="1600" b="0" i="0" u="none" strike="noStrike" kern="1200" cap="none" spc="0" normalizeH="0" baseline="0" noProof="0" dirty="0" err="1" smtClean="0">
                <a:ln>
                  <a:noFill/>
                </a:ln>
                <a:solidFill>
                  <a:schemeClr val="tx1"/>
                </a:solidFill>
                <a:effectLst/>
                <a:uLnTx/>
                <a:uFillTx/>
                <a:latin typeface="Imprint MT Shadow" pitchFamily="82" charset="0"/>
              </a:rPr>
              <a:t>in</a:t>
            </a:r>
            <a:r>
              <a:rPr kumimoji="0" lang="hu-HU" sz="1600" b="0" i="0" u="none" strike="noStrike" kern="1200" cap="none" spc="0" normalizeH="0" baseline="0" noProof="0" dirty="0" smtClean="0">
                <a:ln>
                  <a:noFill/>
                </a:ln>
                <a:solidFill>
                  <a:schemeClr val="tx1"/>
                </a:solidFill>
                <a:effectLst/>
                <a:uLnTx/>
                <a:uFillTx/>
                <a:latin typeface="Imprint MT Shadow" pitchFamily="82" charset="0"/>
              </a:rPr>
              <a:t> </a:t>
            </a:r>
            <a:r>
              <a:rPr kumimoji="0" lang="hu-HU" sz="1600" b="0" i="0" u="none" strike="noStrike" kern="1200" cap="none" spc="0" normalizeH="0" baseline="0" noProof="0" dirty="0" err="1" smtClean="0">
                <a:ln>
                  <a:noFill/>
                </a:ln>
                <a:solidFill>
                  <a:schemeClr val="tx1"/>
                </a:solidFill>
                <a:effectLst/>
                <a:uLnTx/>
                <a:uFillTx/>
                <a:latin typeface="Imprint MT Shadow" pitchFamily="82" charset="0"/>
              </a:rPr>
              <a:t>runs</a:t>
            </a:r>
            <a:r>
              <a:rPr kumimoji="0" lang="hu-HU" sz="1600" b="0" i="0" u="none" strike="noStrike" kern="1200" cap="none" spc="0" normalizeH="0" baseline="0" noProof="0" dirty="0" smtClean="0">
                <a:ln>
                  <a:noFill/>
                </a:ln>
                <a:solidFill>
                  <a:schemeClr val="tx1"/>
                </a:solidFill>
                <a:effectLst/>
                <a:uLnTx/>
                <a:uFillTx/>
                <a:latin typeface="Imprint MT Shadow" pitchFamily="82" charset="0"/>
              </a:rPr>
              <a:t> </a:t>
            </a:r>
            <a:r>
              <a:rPr kumimoji="0" lang="hu-HU" sz="1600" b="0" i="0" u="none" strike="noStrike" kern="1200" cap="none" spc="0" normalizeH="0" baseline="0" noProof="0" dirty="0" err="1" smtClean="0">
                <a:ln>
                  <a:noFill/>
                </a:ln>
                <a:solidFill>
                  <a:schemeClr val="tx1"/>
                </a:solidFill>
                <a:effectLst/>
                <a:uLnTx/>
                <a:uFillTx/>
                <a:latin typeface="Imprint MT Shadow" pitchFamily="82" charset="0"/>
              </a:rPr>
              <a:t>at</a:t>
            </a:r>
            <a:r>
              <a:rPr kumimoji="0" lang="hu-HU" sz="1600" b="0" i="0" u="none" strike="noStrike" kern="1200" cap="none" spc="0" normalizeH="0" baseline="0" noProof="0" dirty="0" smtClean="0">
                <a:ln>
                  <a:noFill/>
                </a:ln>
                <a:solidFill>
                  <a:schemeClr val="tx1"/>
                </a:solidFill>
                <a:effectLst/>
                <a:uLnTx/>
                <a:uFillTx/>
                <a:latin typeface="Imprint MT Shadow" pitchFamily="82" charset="0"/>
              </a:rPr>
              <a:t> </a:t>
            </a:r>
            <a:r>
              <a:rPr kumimoji="0" lang="hu-HU" sz="1600" b="0" i="0" u="none" strike="noStrike" kern="1200" cap="none" spc="0" normalizeH="0" baseline="0" noProof="0" dirty="0" err="1" smtClean="0">
                <a:ln>
                  <a:noFill/>
                </a:ln>
                <a:solidFill>
                  <a:schemeClr val="tx1"/>
                </a:solidFill>
                <a:effectLst/>
                <a:uLnTx/>
                <a:uFillTx/>
                <a:latin typeface="Imprint MT Shadow" pitchFamily="82" charset="0"/>
              </a:rPr>
              <a:t>the</a:t>
            </a:r>
            <a:r>
              <a:rPr kumimoji="0" lang="hu-HU" sz="1600" b="0" i="0" u="none" strike="noStrike" kern="1200" cap="none" spc="0" normalizeH="0" baseline="0" noProof="0" dirty="0" smtClean="0">
                <a:ln>
                  <a:noFill/>
                </a:ln>
                <a:solidFill>
                  <a:schemeClr val="tx1"/>
                </a:solidFill>
                <a:effectLst/>
                <a:uLnTx/>
                <a:uFillTx/>
                <a:latin typeface="Imprint MT Shadow" pitchFamily="82" charset="0"/>
              </a:rPr>
              <a:t> end</a:t>
            </a:r>
            <a:r>
              <a:rPr kumimoji="0" lang="hu-HU" sz="1600" b="0" i="0" u="none" strike="noStrike" kern="1200" cap="none" spc="0" normalizeH="0" noProof="0" dirty="0" smtClean="0">
                <a:ln>
                  <a:noFill/>
                </a:ln>
                <a:solidFill>
                  <a:schemeClr val="tx1"/>
                </a:solidFill>
                <a:effectLst/>
                <a:uLnTx/>
                <a:uFillTx/>
                <a:latin typeface="Imprint MT Shadow" pitchFamily="82" charset="0"/>
              </a:rPr>
              <a:t> of </a:t>
            </a:r>
            <a:r>
              <a:rPr kumimoji="0" lang="hu-HU" sz="1600" b="0" i="0" u="none" strike="noStrike" kern="1200" cap="none" spc="0" normalizeH="0" noProof="0" dirty="0" err="1" smtClean="0">
                <a:ln>
                  <a:noFill/>
                </a:ln>
                <a:solidFill>
                  <a:schemeClr val="tx1"/>
                </a:solidFill>
                <a:effectLst/>
                <a:uLnTx/>
                <a:uFillTx/>
                <a:latin typeface="Imprint MT Shadow" pitchFamily="82" charset="0"/>
              </a:rPr>
              <a:t>the</a:t>
            </a:r>
            <a:r>
              <a:rPr kumimoji="0" lang="hu-HU" sz="1600" b="0" i="0" u="none" strike="noStrike" kern="1200" cap="none" spc="0" normalizeH="0" noProof="0" dirty="0" smtClean="0">
                <a:ln>
                  <a:noFill/>
                </a:ln>
                <a:solidFill>
                  <a:schemeClr val="tx1"/>
                </a:solidFill>
                <a:effectLst/>
                <a:uLnTx/>
                <a:uFillTx/>
                <a:latin typeface="Imprint MT Shadow" pitchFamily="82" charset="0"/>
              </a:rPr>
              <a:t> 18th </a:t>
            </a:r>
            <a:r>
              <a:rPr kumimoji="0" lang="hu-HU" sz="1600" b="0" i="0" u="none" strike="noStrike" kern="1200" cap="none" spc="0" normalizeH="0" noProof="0" dirty="0" err="1" smtClean="0">
                <a:ln>
                  <a:noFill/>
                </a:ln>
                <a:solidFill>
                  <a:schemeClr val="tx1"/>
                </a:solidFill>
                <a:effectLst/>
                <a:uLnTx/>
                <a:uFillTx/>
                <a:latin typeface="Imprint MT Shadow" pitchFamily="82" charset="0"/>
              </a:rPr>
              <a:t>century</a:t>
            </a:r>
            <a:r>
              <a:rPr kumimoji="0" lang="hu-HU" sz="1600" b="0" i="0" u="none" strike="noStrike" kern="1200" cap="none" spc="0" normalizeH="0" noProof="0" dirty="0" smtClean="0">
                <a:ln>
                  <a:noFill/>
                </a:ln>
                <a:solidFill>
                  <a:schemeClr val="tx1"/>
                </a:solidFill>
                <a:effectLst/>
                <a:uLnTx/>
                <a:uFillTx/>
                <a:latin typeface="Imprint MT Shadow" pitchFamily="82" charset="0"/>
              </a:rPr>
              <a:t>. </a:t>
            </a:r>
            <a:r>
              <a:rPr kumimoji="0" lang="hu-HU" sz="1600" b="0" i="0" u="none" strike="noStrike" kern="1200" cap="none" spc="0" normalizeH="0" noProof="0" dirty="0" err="1" smtClean="0">
                <a:ln>
                  <a:noFill/>
                </a:ln>
                <a:solidFill>
                  <a:schemeClr val="tx1"/>
                </a:solidFill>
                <a:effectLst/>
                <a:uLnTx/>
                <a:uFillTx/>
                <a:latin typeface="Imprint MT Shadow" pitchFamily="82" charset="0"/>
              </a:rPr>
              <a:t>Now</a:t>
            </a:r>
            <a:r>
              <a:rPr kumimoji="0" lang="hu-HU" sz="1600" b="0" i="0" u="none" strike="noStrike" kern="1200" cap="none" spc="0" normalizeH="0" noProof="0" dirty="0" smtClean="0">
                <a:ln>
                  <a:noFill/>
                </a:ln>
                <a:solidFill>
                  <a:schemeClr val="tx1"/>
                </a:solidFill>
                <a:effectLst/>
                <a:uLnTx/>
                <a:uFillTx/>
                <a:latin typeface="Imprint MT Shadow" pitchFamily="82" charset="0"/>
              </a:rPr>
              <a:t> </a:t>
            </a:r>
            <a:r>
              <a:rPr kumimoji="0" lang="hu-HU" sz="1600" b="0" i="0" u="none" strike="noStrike" kern="1200" cap="none" spc="0" normalizeH="0" noProof="0" dirty="0" err="1" smtClean="0">
                <a:ln>
                  <a:noFill/>
                </a:ln>
                <a:solidFill>
                  <a:schemeClr val="tx1"/>
                </a:solidFill>
                <a:effectLst/>
                <a:uLnTx/>
                <a:uFillTx/>
                <a:latin typeface="Imprint MT Shadow" pitchFamily="82" charset="0"/>
              </a:rPr>
              <a:t>it</a:t>
            </a:r>
            <a:r>
              <a:rPr kumimoji="0" lang="hu-HU" sz="1600" b="0" i="0" u="none" strike="noStrike" kern="1200" cap="none" spc="0" normalizeH="0" noProof="0" dirty="0" smtClean="0">
                <a:ln>
                  <a:noFill/>
                </a:ln>
                <a:solidFill>
                  <a:schemeClr val="tx1"/>
                </a:solidFill>
                <a:effectLst/>
                <a:uLnTx/>
                <a:uFillTx/>
                <a:latin typeface="Imprint MT Shadow" pitchFamily="82" charset="0"/>
              </a:rPr>
              <a:t> </a:t>
            </a:r>
            <a:r>
              <a:rPr kumimoji="0" lang="hu-HU" sz="1600" b="0" i="0" u="none" strike="noStrike" kern="1200" cap="none" spc="0" normalizeH="0" noProof="0" dirty="0" err="1" smtClean="0">
                <a:ln>
                  <a:noFill/>
                </a:ln>
                <a:solidFill>
                  <a:schemeClr val="tx1"/>
                </a:solidFill>
                <a:effectLst/>
                <a:uLnTx/>
                <a:uFillTx/>
                <a:latin typeface="Imprint MT Shadow" pitchFamily="82" charset="0"/>
              </a:rPr>
              <a:t>hosts</a:t>
            </a:r>
            <a:r>
              <a:rPr kumimoji="0" lang="hu-HU" sz="1600" b="0" i="0" u="none" strike="noStrike" kern="1200" cap="none" spc="0" normalizeH="0" noProof="0" dirty="0" smtClean="0">
                <a:ln>
                  <a:noFill/>
                </a:ln>
                <a:solidFill>
                  <a:schemeClr val="tx1"/>
                </a:solidFill>
                <a:effectLst/>
                <a:uLnTx/>
                <a:uFillTx/>
                <a:latin typeface="Imprint MT Shadow" pitchFamily="82" charset="0"/>
              </a:rPr>
              <a:t> a </a:t>
            </a:r>
            <a:r>
              <a:rPr kumimoji="0" lang="hu-HU" sz="1600" b="0" i="0" u="none" strike="noStrike" kern="1200" cap="none" spc="0" normalizeH="0" noProof="0" dirty="0" err="1" smtClean="0">
                <a:ln>
                  <a:noFill/>
                </a:ln>
                <a:solidFill>
                  <a:schemeClr val="tx1"/>
                </a:solidFill>
                <a:effectLst/>
                <a:uLnTx/>
                <a:uFillTx/>
                <a:latin typeface="Imprint MT Shadow" pitchFamily="82" charset="0"/>
              </a:rPr>
              <a:t>castle</a:t>
            </a:r>
            <a:r>
              <a:rPr kumimoji="0" lang="hu-HU" sz="1600" b="0" i="0" u="none" strike="noStrike" kern="1200" cap="none" spc="0" normalizeH="0" noProof="0" dirty="0" smtClean="0">
                <a:ln>
                  <a:noFill/>
                </a:ln>
                <a:solidFill>
                  <a:schemeClr val="tx1"/>
                </a:solidFill>
                <a:effectLst/>
                <a:uLnTx/>
                <a:uFillTx/>
                <a:latin typeface="Imprint MT Shadow" pitchFamily="82" charset="0"/>
              </a:rPr>
              <a:t> </a:t>
            </a:r>
            <a:r>
              <a:rPr kumimoji="0" lang="hu-HU" sz="1600" b="0" i="0" u="none" strike="noStrike" kern="1200" cap="none" spc="0" normalizeH="0" noProof="0" dirty="0" err="1" smtClean="0">
                <a:ln>
                  <a:noFill/>
                </a:ln>
                <a:solidFill>
                  <a:schemeClr val="tx1"/>
                </a:solidFill>
                <a:effectLst/>
                <a:uLnTx/>
                <a:uFillTx/>
                <a:latin typeface="Imprint MT Shadow" pitchFamily="82" charset="0"/>
              </a:rPr>
              <a:t>mueseum</a:t>
            </a:r>
            <a:r>
              <a:rPr kumimoji="0" lang="hu-HU" sz="1600" b="0" i="0" u="none" strike="noStrike" kern="1200" cap="none" spc="0" normalizeH="0" noProof="0" dirty="0" smtClean="0">
                <a:ln>
                  <a:noFill/>
                </a:ln>
                <a:solidFill>
                  <a:schemeClr val="tx1"/>
                </a:solidFill>
                <a:effectLst/>
                <a:uLnTx/>
                <a:uFillTx/>
                <a:latin typeface="Imprint MT Shadow" pitchFamily="82" charset="0"/>
              </a:rPr>
              <a:t> and </a:t>
            </a:r>
            <a:r>
              <a:rPr kumimoji="0" lang="hu-HU" sz="1600" b="0" i="0" u="none" strike="noStrike" kern="1200" cap="none" spc="0" normalizeH="0" noProof="0" dirty="0" err="1" smtClean="0">
                <a:ln>
                  <a:noFill/>
                </a:ln>
                <a:solidFill>
                  <a:schemeClr val="tx1"/>
                </a:solidFill>
                <a:effectLst/>
                <a:uLnTx/>
                <a:uFillTx/>
                <a:latin typeface="Imprint MT Shadow" pitchFamily="82" charset="0"/>
              </a:rPr>
              <a:t>many</a:t>
            </a:r>
            <a:r>
              <a:rPr kumimoji="0" lang="hu-HU" sz="1600" b="0" i="0" u="none" strike="noStrike" kern="1200" cap="none" spc="0" normalizeH="0" noProof="0" dirty="0" smtClean="0">
                <a:ln>
                  <a:noFill/>
                </a:ln>
                <a:solidFill>
                  <a:schemeClr val="tx1"/>
                </a:solidFill>
                <a:effectLst/>
                <a:uLnTx/>
                <a:uFillTx/>
                <a:latin typeface="Imprint MT Shadow" pitchFamily="82" charset="0"/>
              </a:rPr>
              <a:t> </a:t>
            </a:r>
            <a:r>
              <a:rPr kumimoji="0" lang="hu-HU" sz="1600" b="0" i="0" u="none" strike="noStrike" kern="1200" cap="none" spc="0" normalizeH="0" noProof="0" dirty="0" err="1" smtClean="0">
                <a:ln>
                  <a:noFill/>
                </a:ln>
                <a:solidFill>
                  <a:schemeClr val="tx1"/>
                </a:solidFill>
                <a:effectLst/>
                <a:uLnTx/>
                <a:uFillTx/>
                <a:latin typeface="Imprint MT Shadow" pitchFamily="82" charset="0"/>
              </a:rPr>
              <a:t>events</a:t>
            </a:r>
            <a:r>
              <a:rPr kumimoji="0" lang="hu-HU" sz="1600" b="0" i="0" u="none" strike="noStrike" kern="1200" cap="none" spc="0" normalizeH="0" noProof="0" dirty="0" smtClean="0">
                <a:ln>
                  <a:noFill/>
                </a:ln>
                <a:solidFill>
                  <a:schemeClr val="tx1"/>
                </a:solidFill>
                <a:effectLst/>
                <a:uLnTx/>
                <a:uFillTx/>
                <a:latin typeface="Imprint MT Shadow" pitchFamily="82" charset="0"/>
              </a:rPr>
              <a:t>.</a:t>
            </a:r>
            <a:endParaRPr kumimoji="0" lang="hu-HU" sz="1600" b="0" i="0" u="none" strike="noStrike" kern="1200" cap="none" spc="0" normalizeH="0" baseline="0" noProof="0" dirty="0" smtClean="0">
              <a:ln>
                <a:noFill/>
              </a:ln>
              <a:solidFill>
                <a:schemeClr val="tx1"/>
              </a:solidFill>
              <a:effectLst/>
              <a:uLnTx/>
              <a:uFillTx/>
              <a:latin typeface="Imprint MT Shadow" pitchFamily="8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latin typeface="Imprint MT Shadow" pitchFamily="82" charset="0"/>
              </a:rPr>
              <a:t>Munkács </a:t>
            </a:r>
            <a:r>
              <a:rPr lang="hu-HU" dirty="0" err="1" smtClean="0">
                <a:latin typeface="Imprint MT Shadow" pitchFamily="82" charset="0"/>
              </a:rPr>
              <a:t>Castle</a:t>
            </a:r>
            <a:endParaRPr lang="hu-HU" dirty="0">
              <a:latin typeface="Imprint MT Shadow" pitchFamily="82" charset="0"/>
            </a:endParaRPr>
          </a:p>
        </p:txBody>
      </p:sp>
      <p:pic>
        <p:nvPicPr>
          <p:cNvPr id="4" name="Tartalom helye 3" descr="letöltés (9).jpg"/>
          <p:cNvPicPr>
            <a:picLocks noGrp="1" noChangeAspect="1"/>
          </p:cNvPicPr>
          <p:nvPr>
            <p:ph idx="1"/>
          </p:nvPr>
        </p:nvPicPr>
        <p:blipFill>
          <a:blip r:embed="rId2" cstate="print"/>
          <a:stretch>
            <a:fillRect/>
          </a:stretch>
        </p:blipFill>
        <p:spPr>
          <a:xfrm>
            <a:off x="179512" y="1196752"/>
            <a:ext cx="3759778" cy="2492896"/>
          </a:xfrm>
          <a:prstGeom prst="rect">
            <a:avLst/>
          </a:prstGeom>
          <a:ln>
            <a:noFill/>
          </a:ln>
          <a:effectLst>
            <a:softEdge rad="112500"/>
          </a:effectLst>
        </p:spPr>
      </p:pic>
      <p:pic>
        <p:nvPicPr>
          <p:cNvPr id="5" name="Kép 4" descr="letöltés (8).jpg"/>
          <p:cNvPicPr>
            <a:picLocks noChangeAspect="1"/>
          </p:cNvPicPr>
          <p:nvPr/>
        </p:nvPicPr>
        <p:blipFill>
          <a:blip r:embed="rId3" cstate="print"/>
          <a:stretch>
            <a:fillRect/>
          </a:stretch>
        </p:blipFill>
        <p:spPr>
          <a:xfrm>
            <a:off x="2843808" y="3717032"/>
            <a:ext cx="4132064" cy="2952328"/>
          </a:xfrm>
          <a:prstGeom prst="rect">
            <a:avLst/>
          </a:prstGeom>
          <a:ln>
            <a:noFill/>
          </a:ln>
          <a:effectLst>
            <a:softEdge rad="112500"/>
          </a:effectLst>
        </p:spPr>
      </p:pic>
      <p:sp>
        <p:nvSpPr>
          <p:cNvPr id="8" name="Szövegdoboz 7"/>
          <p:cNvSpPr txBox="1"/>
          <p:nvPr/>
        </p:nvSpPr>
        <p:spPr>
          <a:xfrm>
            <a:off x="4139952" y="1412776"/>
            <a:ext cx="4896544" cy="2062103"/>
          </a:xfrm>
          <a:prstGeom prst="rect">
            <a:avLst/>
          </a:prstGeom>
          <a:noFill/>
        </p:spPr>
        <p:txBody>
          <a:bodyPr wrap="square" rtlCol="0">
            <a:spAutoFit/>
          </a:bodyPr>
          <a:lstStyle/>
          <a:p>
            <a:r>
              <a:rPr lang="hu-HU" sz="1600" dirty="0" smtClean="0">
                <a:latin typeface="Imprint MT Shadow" pitchFamily="82" charset="0"/>
              </a:rPr>
              <a:t>The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built</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second</a:t>
            </a:r>
            <a:r>
              <a:rPr lang="hu-HU" sz="1600" dirty="0" smtClean="0">
                <a:latin typeface="Imprint MT Shadow" pitchFamily="82" charset="0"/>
              </a:rPr>
              <a:t> </a:t>
            </a:r>
            <a:r>
              <a:rPr lang="hu-HU" sz="1600" dirty="0" err="1" smtClean="0">
                <a:latin typeface="Imprint MT Shadow" pitchFamily="82" charset="0"/>
              </a:rPr>
              <a:t>half</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13th </a:t>
            </a:r>
            <a:r>
              <a:rPr lang="hu-HU" sz="1600" dirty="0" err="1" smtClean="0">
                <a:latin typeface="Imprint MT Shadow" pitchFamily="82" charset="0"/>
              </a:rPr>
              <a:t>century</a:t>
            </a:r>
            <a:r>
              <a:rPr lang="hu-HU" sz="1600" dirty="0" smtClean="0">
                <a:latin typeface="Imprint MT Shadow" pitchFamily="82" charset="0"/>
              </a:rPr>
              <a:t>. Charles Robert </a:t>
            </a:r>
            <a:r>
              <a:rPr lang="hu-HU" sz="1600" dirty="0" err="1" smtClean="0">
                <a:latin typeface="Imprint MT Shadow" pitchFamily="82" charset="0"/>
              </a:rPr>
              <a:t>got</a:t>
            </a:r>
            <a:r>
              <a:rPr lang="hu-HU" sz="1600" dirty="0" smtClean="0">
                <a:latin typeface="Imprint MT Shadow" pitchFamily="82" charset="0"/>
              </a:rPr>
              <a:t> hold of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1312 </a:t>
            </a:r>
            <a:r>
              <a:rPr lang="hu-HU" sz="1600" dirty="0" err="1" smtClean="0">
                <a:latin typeface="Imprint MT Shadow" pitchFamily="82" charset="0"/>
              </a:rPr>
              <a:t>than</a:t>
            </a:r>
            <a:r>
              <a:rPr lang="hu-HU" sz="1600" dirty="0" smtClean="0">
                <a:latin typeface="Imprint MT Shadow" pitchFamily="82" charset="0"/>
              </a:rPr>
              <a:t> </a:t>
            </a:r>
            <a:r>
              <a:rPr lang="hu-HU" sz="1600" dirty="0" err="1" smtClean="0">
                <a:latin typeface="Imprint MT Shadow" pitchFamily="82" charset="0"/>
              </a:rPr>
              <a:t>gave</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ti </a:t>
            </a:r>
            <a:r>
              <a:rPr lang="hu-HU" sz="1600" dirty="0" err="1" smtClean="0">
                <a:latin typeface="Imprint MT Shadow" pitchFamily="82" charset="0"/>
              </a:rPr>
              <a:t>his</a:t>
            </a:r>
            <a:r>
              <a:rPr lang="hu-HU" sz="1600" dirty="0" smtClean="0">
                <a:latin typeface="Imprint MT Shadow" pitchFamily="82" charset="0"/>
              </a:rPr>
              <a:t> </a:t>
            </a:r>
            <a:r>
              <a:rPr lang="hu-HU" sz="1600" dirty="0" err="1" smtClean="0">
                <a:latin typeface="Imprint MT Shadow" pitchFamily="82" charset="0"/>
              </a:rPr>
              <a:t>wife</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often</a:t>
            </a:r>
            <a:r>
              <a:rPr lang="hu-HU" sz="1600" dirty="0" smtClean="0">
                <a:latin typeface="Imprint MT Shadow" pitchFamily="82" charset="0"/>
              </a:rPr>
              <a:t> </a:t>
            </a:r>
            <a:r>
              <a:rPr lang="hu-HU" sz="1600" dirty="0" err="1" smtClean="0">
                <a:latin typeface="Imprint MT Shadow" pitchFamily="82" charset="0"/>
              </a:rPr>
              <a:t>chenged</a:t>
            </a:r>
            <a:r>
              <a:rPr lang="hu-HU" sz="1600" dirty="0" smtClean="0">
                <a:latin typeface="Imprint MT Shadow" pitchFamily="82" charset="0"/>
              </a:rPr>
              <a:t> </a:t>
            </a:r>
            <a:r>
              <a:rPr lang="hu-HU" sz="1600" dirty="0" err="1" smtClean="0">
                <a:latin typeface="Imprint MT Shadow" pitchFamily="82" charset="0"/>
              </a:rPr>
              <a:t>hand</a:t>
            </a:r>
            <a:r>
              <a:rPr lang="hu-HU" sz="1600" dirty="0" smtClean="0">
                <a:latin typeface="Imprint MT Shadow" pitchFamily="82" charset="0"/>
              </a:rPr>
              <a:t> , </a:t>
            </a:r>
            <a:r>
              <a:rPr lang="hu-HU" sz="1600" dirty="0" err="1" smtClean="0">
                <a:latin typeface="Imprint MT Shadow" pitchFamily="82" charset="0"/>
              </a:rPr>
              <a:t>between</a:t>
            </a:r>
            <a:r>
              <a:rPr lang="hu-HU" sz="1600" dirty="0" smtClean="0">
                <a:latin typeface="Imprint MT Shadow" pitchFamily="82" charset="0"/>
              </a:rPr>
              <a:t> King János and </a:t>
            </a:r>
            <a:r>
              <a:rPr lang="hu-HU" sz="1600" dirty="0" err="1" smtClean="0">
                <a:latin typeface="Imprint MT Shadow" pitchFamily="82" charset="0"/>
              </a:rPr>
              <a:t>FerdinandI</a:t>
            </a:r>
            <a:r>
              <a:rPr lang="hu-HU" sz="1600" dirty="0" smtClean="0">
                <a:latin typeface="Imprint MT Shadow" pitchFamily="82" charset="0"/>
              </a:rPr>
              <a:t> </a:t>
            </a:r>
            <a:r>
              <a:rPr lang="hu-HU" sz="1600" dirty="0" err="1" smtClean="0">
                <a:latin typeface="Imprint MT Shadow" pitchFamily="82" charset="0"/>
              </a:rPr>
              <a:t>after</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battle</a:t>
            </a:r>
            <a:r>
              <a:rPr lang="hu-HU" sz="1600" dirty="0" smtClean="0">
                <a:latin typeface="Imprint MT Shadow" pitchFamily="82" charset="0"/>
              </a:rPr>
              <a:t> of Mohács. The Rákóczis </a:t>
            </a:r>
            <a:r>
              <a:rPr lang="hu-HU" sz="1600" dirty="0" err="1" smtClean="0">
                <a:latin typeface="Imprint MT Shadow" pitchFamily="82" charset="0"/>
              </a:rPr>
              <a:t>obtained</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through</a:t>
            </a:r>
            <a:r>
              <a:rPr lang="hu-HU" sz="1600" dirty="0" smtClean="0">
                <a:latin typeface="Imprint MT Shadow" pitchFamily="82" charset="0"/>
              </a:rPr>
              <a:t> </a:t>
            </a:r>
            <a:r>
              <a:rPr lang="hu-HU" sz="1600" dirty="0" err="1" smtClean="0">
                <a:latin typeface="Imprint MT Shadow" pitchFamily="82" charset="0"/>
              </a:rPr>
              <a:t>marriage</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an </a:t>
            </a:r>
            <a:r>
              <a:rPr lang="hu-HU" sz="1600" dirty="0" err="1" smtClean="0">
                <a:latin typeface="Imprint MT Shadow" pitchFamily="82" charset="0"/>
              </a:rPr>
              <a:t>important</a:t>
            </a:r>
            <a:r>
              <a:rPr lang="hu-HU" sz="1600" dirty="0" smtClean="0">
                <a:latin typeface="Imprint MT Shadow" pitchFamily="82" charset="0"/>
              </a:rPr>
              <a:t> </a:t>
            </a:r>
            <a:r>
              <a:rPr lang="hu-HU" sz="1600" dirty="0" err="1" smtClean="0">
                <a:latin typeface="Imprint MT Shadow" pitchFamily="82" charset="0"/>
              </a:rPr>
              <a:t>bulwark</a:t>
            </a:r>
            <a:r>
              <a:rPr lang="hu-HU" sz="1600" dirty="0" smtClean="0">
                <a:latin typeface="Imprint MT Shadow" pitchFamily="82" charset="0"/>
              </a:rPr>
              <a:t> of Ferenc Rákóczi II .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turned</a:t>
            </a:r>
            <a:r>
              <a:rPr lang="hu-HU" sz="1600" dirty="0" smtClean="0">
                <a:latin typeface="Imprint MT Shadow" pitchFamily="82" charset="0"/>
              </a:rPr>
              <a:t> </a:t>
            </a:r>
            <a:r>
              <a:rPr lang="hu-HU" sz="1600" dirty="0" err="1" smtClean="0">
                <a:latin typeface="Imprint MT Shadow" pitchFamily="82" charset="0"/>
              </a:rPr>
              <a:t>into</a:t>
            </a:r>
            <a:r>
              <a:rPr lang="hu-HU" sz="1600" dirty="0" smtClean="0">
                <a:latin typeface="Imprint MT Shadow" pitchFamily="82" charset="0"/>
              </a:rPr>
              <a:t> a </a:t>
            </a:r>
            <a:r>
              <a:rPr lang="hu-HU" sz="1600" dirty="0" err="1" smtClean="0">
                <a:latin typeface="Imprint MT Shadow" pitchFamily="82" charset="0"/>
              </a:rPr>
              <a:t>prison</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Habsburg Empire. </a:t>
            </a:r>
            <a:r>
              <a:rPr lang="hu-HU" sz="1600" dirty="0" err="1" smtClean="0">
                <a:latin typeface="Imprint MT Shadow" pitchFamily="82" charset="0"/>
              </a:rPr>
              <a:t>Now</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is a </a:t>
            </a:r>
            <a:r>
              <a:rPr lang="hu-HU" sz="1600" dirty="0" err="1" smtClean="0">
                <a:latin typeface="Imprint MT Shadow" pitchFamily="82" charset="0"/>
              </a:rPr>
              <a:t>museum</a:t>
            </a:r>
            <a:r>
              <a:rPr lang="hu-HU" sz="1600" dirty="0" smtClean="0">
                <a:latin typeface="Imprint MT Shadow" pitchFamily="82" charset="0"/>
              </a:rPr>
              <a:t>.</a:t>
            </a:r>
            <a:endParaRPr lang="hu-HU" sz="1600" dirty="0">
              <a:latin typeface="Imprint MT Shadow" pitchFamily="8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1988840"/>
            <a:ext cx="3826768" cy="1143000"/>
          </a:xfrm>
        </p:spPr>
        <p:txBody>
          <a:bodyPr>
            <a:normAutofit/>
          </a:bodyPr>
          <a:lstStyle/>
          <a:p>
            <a:r>
              <a:rPr lang="hu-HU" sz="1400" dirty="0" err="1" smtClean="0">
                <a:latin typeface="Imprint MT Shadow" pitchFamily="82" charset="0"/>
              </a:rPr>
              <a:t>It</a:t>
            </a:r>
            <a:r>
              <a:rPr lang="hu-HU" sz="1400" dirty="0" smtClean="0">
                <a:latin typeface="Imprint MT Shadow" pitchFamily="82" charset="0"/>
              </a:rPr>
              <a:t> </a:t>
            </a:r>
            <a:r>
              <a:rPr lang="hu-HU" sz="1400" dirty="0" err="1" smtClean="0">
                <a:latin typeface="Imprint MT Shadow" pitchFamily="82" charset="0"/>
              </a:rPr>
              <a:t>was</a:t>
            </a:r>
            <a:r>
              <a:rPr lang="hu-HU" sz="1400" dirty="0" smtClean="0">
                <a:latin typeface="Imprint MT Shadow" pitchFamily="82" charset="0"/>
              </a:rPr>
              <a:t> an </a:t>
            </a:r>
            <a:r>
              <a:rPr lang="hu-HU" sz="1400" dirty="0" err="1" smtClean="0">
                <a:latin typeface="Imprint MT Shadow" pitchFamily="82" charset="0"/>
              </a:rPr>
              <a:t>important</a:t>
            </a:r>
            <a:r>
              <a:rPr lang="hu-HU" sz="1400" dirty="0" smtClean="0">
                <a:latin typeface="Imprint MT Shadow" pitchFamily="82" charset="0"/>
              </a:rPr>
              <a:t> </a:t>
            </a:r>
            <a:r>
              <a:rPr lang="hu-HU" sz="1400" dirty="0" err="1" smtClean="0">
                <a:latin typeface="Imprint MT Shadow" pitchFamily="82" charset="0"/>
              </a:rPr>
              <a:t>bulwark</a:t>
            </a:r>
            <a:r>
              <a:rPr lang="hu-HU" sz="1400" dirty="0" smtClean="0">
                <a:latin typeface="Imprint MT Shadow" pitchFamily="82" charset="0"/>
              </a:rPr>
              <a:t> of Ferenc Rákóczi II . </a:t>
            </a:r>
            <a:r>
              <a:rPr lang="hu-HU" sz="1400" dirty="0" err="1" smtClean="0">
                <a:latin typeface="Imprint MT Shadow" pitchFamily="82" charset="0"/>
              </a:rPr>
              <a:t>It</a:t>
            </a:r>
            <a:r>
              <a:rPr lang="hu-HU" sz="1400" dirty="0" smtClean="0">
                <a:latin typeface="Imprint MT Shadow" pitchFamily="82" charset="0"/>
              </a:rPr>
              <a:t> </a:t>
            </a:r>
            <a:r>
              <a:rPr lang="hu-HU" sz="1400" dirty="0" err="1" smtClean="0">
                <a:latin typeface="Imprint MT Shadow" pitchFamily="82" charset="0"/>
              </a:rPr>
              <a:t>was</a:t>
            </a:r>
            <a:r>
              <a:rPr lang="hu-HU" sz="1400" dirty="0" smtClean="0">
                <a:latin typeface="Imprint MT Shadow" pitchFamily="82" charset="0"/>
              </a:rPr>
              <a:t> </a:t>
            </a:r>
            <a:r>
              <a:rPr lang="hu-HU" sz="1400" dirty="0" err="1" smtClean="0">
                <a:latin typeface="Imprint MT Shadow" pitchFamily="82" charset="0"/>
              </a:rPr>
              <a:t>turned</a:t>
            </a:r>
            <a:r>
              <a:rPr lang="hu-HU" sz="1400" dirty="0" smtClean="0">
                <a:latin typeface="Imprint MT Shadow" pitchFamily="82" charset="0"/>
              </a:rPr>
              <a:t> </a:t>
            </a:r>
            <a:r>
              <a:rPr lang="hu-HU" sz="1400" dirty="0" err="1" smtClean="0">
                <a:latin typeface="Imprint MT Shadow" pitchFamily="82" charset="0"/>
              </a:rPr>
              <a:t>into</a:t>
            </a:r>
            <a:r>
              <a:rPr lang="hu-HU" sz="1400" dirty="0" smtClean="0">
                <a:latin typeface="Imprint MT Shadow" pitchFamily="82" charset="0"/>
              </a:rPr>
              <a:t> a </a:t>
            </a:r>
            <a:r>
              <a:rPr lang="hu-HU" sz="1400" dirty="0" err="1" smtClean="0">
                <a:latin typeface="Imprint MT Shadow" pitchFamily="82" charset="0"/>
              </a:rPr>
              <a:t>prison</a:t>
            </a:r>
            <a:r>
              <a:rPr lang="hu-HU" sz="1400" dirty="0" smtClean="0">
                <a:latin typeface="Imprint MT Shadow" pitchFamily="82" charset="0"/>
              </a:rPr>
              <a:t> of </a:t>
            </a:r>
            <a:r>
              <a:rPr lang="hu-HU" sz="1400" dirty="0" err="1" smtClean="0">
                <a:latin typeface="Imprint MT Shadow" pitchFamily="82" charset="0"/>
              </a:rPr>
              <a:t>the</a:t>
            </a:r>
            <a:r>
              <a:rPr lang="hu-HU" sz="1400" dirty="0" smtClean="0">
                <a:latin typeface="Imprint MT Shadow" pitchFamily="82" charset="0"/>
              </a:rPr>
              <a:t> Habsburg Empire. </a:t>
            </a:r>
            <a:r>
              <a:rPr lang="hu-HU" sz="1400" dirty="0" err="1" smtClean="0">
                <a:latin typeface="Imprint MT Shadow" pitchFamily="82" charset="0"/>
              </a:rPr>
              <a:t>Now</a:t>
            </a:r>
            <a:r>
              <a:rPr lang="hu-HU" sz="1400" dirty="0" smtClean="0">
                <a:latin typeface="Imprint MT Shadow" pitchFamily="82" charset="0"/>
              </a:rPr>
              <a:t> </a:t>
            </a:r>
            <a:r>
              <a:rPr lang="hu-HU" sz="1400" dirty="0" err="1" smtClean="0">
                <a:latin typeface="Imprint MT Shadow" pitchFamily="82" charset="0"/>
              </a:rPr>
              <a:t>it</a:t>
            </a:r>
            <a:r>
              <a:rPr lang="hu-HU" sz="1400" dirty="0" smtClean="0">
                <a:latin typeface="Imprint MT Shadow" pitchFamily="82" charset="0"/>
              </a:rPr>
              <a:t> is a </a:t>
            </a:r>
            <a:r>
              <a:rPr lang="hu-HU" sz="1400" dirty="0" err="1" smtClean="0">
                <a:latin typeface="Imprint MT Shadow" pitchFamily="82" charset="0"/>
              </a:rPr>
              <a:t>museum</a:t>
            </a:r>
            <a:r>
              <a:rPr lang="hu-HU" sz="1400" dirty="0" smtClean="0">
                <a:latin typeface="Imprint MT Shadow" pitchFamily="82" charset="0"/>
              </a:rPr>
              <a:t>.</a:t>
            </a:r>
            <a:endParaRPr lang="hu-HU" sz="1400" dirty="0">
              <a:latin typeface="Imprint MT Shadow" pitchFamily="82" charset="0"/>
            </a:endParaRPr>
          </a:p>
        </p:txBody>
      </p:sp>
      <p:pic>
        <p:nvPicPr>
          <p:cNvPr id="4" name="Tartalom helye 3" descr="letöltés (10).jpg"/>
          <p:cNvPicPr>
            <a:picLocks noGrp="1" noChangeAspect="1"/>
          </p:cNvPicPr>
          <p:nvPr>
            <p:ph idx="1"/>
          </p:nvPr>
        </p:nvPicPr>
        <p:blipFill>
          <a:blip r:embed="rId2" cstate="print"/>
          <a:stretch>
            <a:fillRect/>
          </a:stretch>
        </p:blipFill>
        <p:spPr>
          <a:xfrm>
            <a:off x="0" y="4149080"/>
            <a:ext cx="5266412" cy="2708921"/>
          </a:xfrm>
          <a:prstGeom prst="rect">
            <a:avLst/>
          </a:prstGeom>
          <a:ln>
            <a:noFill/>
          </a:ln>
          <a:effectLst>
            <a:softEdge rad="112500"/>
          </a:effectLst>
        </p:spPr>
      </p:pic>
      <p:pic>
        <p:nvPicPr>
          <p:cNvPr id="6" name="Kép 5" descr="images (1).jpg"/>
          <p:cNvPicPr>
            <a:picLocks noChangeAspect="1"/>
          </p:cNvPicPr>
          <p:nvPr/>
        </p:nvPicPr>
        <p:blipFill>
          <a:blip r:embed="rId3" cstate="print"/>
          <a:stretch>
            <a:fillRect/>
          </a:stretch>
        </p:blipFill>
        <p:spPr>
          <a:xfrm>
            <a:off x="4712881" y="1268760"/>
            <a:ext cx="4431119" cy="30689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latin typeface="Imprint MT Shadow" pitchFamily="82" charset="0"/>
              </a:rPr>
              <a:t>Beograd</a:t>
            </a:r>
            <a:r>
              <a:rPr lang="hu-HU" dirty="0">
                <a:latin typeface="Imprint MT Shadow" pitchFamily="82" charset="0"/>
              </a:rPr>
              <a:t> </a:t>
            </a:r>
            <a:r>
              <a:rPr lang="hu-HU" dirty="0" err="1" smtClean="0">
                <a:latin typeface="Imprint MT Shadow" pitchFamily="82" charset="0"/>
              </a:rPr>
              <a:t>Castle</a:t>
            </a:r>
            <a:endParaRPr lang="hu-HU" dirty="0">
              <a:latin typeface="Imprint MT Shadow" pitchFamily="82" charset="0"/>
            </a:endParaRPr>
          </a:p>
        </p:txBody>
      </p:sp>
      <p:pic>
        <p:nvPicPr>
          <p:cNvPr id="4" name="Tartalom helye 3" descr="letöltés (2)1.jpg"/>
          <p:cNvPicPr>
            <a:picLocks noGrp="1" noChangeAspect="1"/>
          </p:cNvPicPr>
          <p:nvPr>
            <p:ph idx="1"/>
          </p:nvPr>
        </p:nvPicPr>
        <p:blipFill>
          <a:blip r:embed="rId2" cstate="print"/>
          <a:stretch>
            <a:fillRect/>
          </a:stretch>
        </p:blipFill>
        <p:spPr>
          <a:xfrm>
            <a:off x="3851920" y="3861048"/>
            <a:ext cx="3816424" cy="2858634"/>
          </a:xfrm>
          <a:prstGeom prst="rect">
            <a:avLst/>
          </a:prstGeom>
          <a:ln>
            <a:noFill/>
          </a:ln>
          <a:effectLst>
            <a:softEdge rad="112500"/>
          </a:effectLst>
        </p:spPr>
      </p:pic>
      <p:pic>
        <p:nvPicPr>
          <p:cNvPr id="5" name="Kép 4" descr="images.jpg"/>
          <p:cNvPicPr>
            <a:picLocks noChangeAspect="1"/>
          </p:cNvPicPr>
          <p:nvPr/>
        </p:nvPicPr>
        <p:blipFill>
          <a:blip r:embed="rId3" cstate="print"/>
          <a:stretch>
            <a:fillRect/>
          </a:stretch>
        </p:blipFill>
        <p:spPr>
          <a:xfrm>
            <a:off x="4572000" y="1052736"/>
            <a:ext cx="3520414" cy="2636912"/>
          </a:xfrm>
          <a:prstGeom prst="rect">
            <a:avLst/>
          </a:prstGeom>
          <a:ln>
            <a:noFill/>
          </a:ln>
          <a:effectLst>
            <a:softEdge rad="112500"/>
          </a:effectLst>
        </p:spPr>
      </p:pic>
      <p:sp>
        <p:nvSpPr>
          <p:cNvPr id="8" name="Szövegdoboz 7"/>
          <p:cNvSpPr txBox="1"/>
          <p:nvPr/>
        </p:nvSpPr>
        <p:spPr>
          <a:xfrm>
            <a:off x="323528" y="1556792"/>
            <a:ext cx="4067944" cy="2062103"/>
          </a:xfrm>
          <a:prstGeom prst="rect">
            <a:avLst/>
          </a:prstGeom>
          <a:noFill/>
        </p:spPr>
        <p:txBody>
          <a:bodyPr wrap="square" rtlCol="0">
            <a:spAutoFit/>
          </a:bodyPr>
          <a:lstStyle/>
          <a:p>
            <a:r>
              <a:rPr lang="hu-HU" sz="1600" dirty="0" smtClean="0">
                <a:latin typeface="Imprint MT Shadow" pitchFamily="82" charset="0"/>
              </a:rPr>
              <a:t>King Salamon </a:t>
            </a:r>
            <a:r>
              <a:rPr lang="hu-HU" sz="1600" dirty="0" err="1" smtClean="0">
                <a:latin typeface="Imprint MT Shadow" pitchFamily="82" charset="0"/>
              </a:rPr>
              <a:t>assaulted</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1071 </a:t>
            </a:r>
            <a:r>
              <a:rPr lang="hu-HU" sz="1600" dirty="0" err="1" smtClean="0">
                <a:latin typeface="Imprint MT Shadow" pitchFamily="82" charset="0"/>
              </a:rPr>
              <a:t>together</a:t>
            </a:r>
            <a:r>
              <a:rPr lang="hu-HU" sz="1600" dirty="0" smtClean="0">
                <a:latin typeface="Imprint MT Shadow" pitchFamily="82" charset="0"/>
              </a:rPr>
              <a:t> </a:t>
            </a:r>
            <a:r>
              <a:rPr lang="hu-HU" sz="1600" dirty="0" err="1" smtClean="0">
                <a:latin typeface="Imprint MT Shadow" pitchFamily="82" charset="0"/>
              </a:rPr>
              <a:t>with</a:t>
            </a:r>
            <a:r>
              <a:rPr lang="hu-HU" sz="1600" dirty="0" smtClean="0">
                <a:latin typeface="Imprint MT Shadow" pitchFamily="82" charset="0"/>
              </a:rPr>
              <a:t> </a:t>
            </a:r>
            <a:r>
              <a:rPr lang="hu-HU" sz="1600" dirty="0" err="1" smtClean="0">
                <a:latin typeface="Imprint MT Shadow" pitchFamily="82" charset="0"/>
              </a:rPr>
              <a:t>Duke</a:t>
            </a:r>
            <a:r>
              <a:rPr lang="hu-HU" sz="1600" dirty="0" smtClean="0">
                <a:latin typeface="Imprint MT Shadow" pitchFamily="82" charset="0"/>
              </a:rPr>
              <a:t> Géza and László. The </a:t>
            </a:r>
            <a:r>
              <a:rPr lang="hu-HU" sz="1600" dirty="0" err="1" smtClean="0">
                <a:latin typeface="Imprint MT Shadow" pitchFamily="82" charset="0"/>
              </a:rPr>
              <a:t>Greek</a:t>
            </a:r>
            <a:r>
              <a:rPr lang="hu-HU" sz="1600" dirty="0" smtClean="0">
                <a:latin typeface="Imprint MT Shadow" pitchFamily="82" charset="0"/>
              </a:rPr>
              <a:t> </a:t>
            </a:r>
            <a:r>
              <a:rPr lang="hu-HU" sz="1600" dirty="0" err="1" smtClean="0">
                <a:latin typeface="Imprint MT Shadow" pitchFamily="82" charset="0"/>
              </a:rPr>
              <a:t>castellan</a:t>
            </a:r>
            <a:r>
              <a:rPr lang="hu-HU" sz="1600" dirty="0" smtClean="0">
                <a:latin typeface="Imprint MT Shadow" pitchFamily="82" charset="0"/>
              </a:rPr>
              <a:t>, </a:t>
            </a:r>
            <a:r>
              <a:rPr lang="hu-HU" sz="1600" dirty="0" err="1" smtClean="0">
                <a:latin typeface="Imprint MT Shadow" pitchFamily="82" charset="0"/>
              </a:rPr>
              <a:t>Niketas</a:t>
            </a:r>
            <a:r>
              <a:rPr lang="hu-HU" sz="1600" dirty="0" smtClean="0">
                <a:latin typeface="Imprint MT Shadow" pitchFamily="82" charset="0"/>
              </a:rPr>
              <a:t> </a:t>
            </a:r>
            <a:r>
              <a:rPr lang="hu-HU" sz="1600" dirty="0" err="1" smtClean="0">
                <a:latin typeface="Imprint MT Shadow" pitchFamily="82" charset="0"/>
              </a:rPr>
              <a:t>resisted</a:t>
            </a:r>
            <a:r>
              <a:rPr lang="hu-HU" sz="1600" dirty="0" smtClean="0">
                <a:latin typeface="Imprint MT Shadow" pitchFamily="82" charset="0"/>
              </a:rPr>
              <a:t> </a:t>
            </a:r>
            <a:r>
              <a:rPr lang="hu-HU" sz="1600" dirty="0" err="1" smtClean="0">
                <a:latin typeface="Imprint MT Shadow" pitchFamily="82" charset="0"/>
              </a:rPr>
              <a:t>fiercely</a:t>
            </a:r>
            <a:r>
              <a:rPr lang="hu-HU" sz="1600" dirty="0" smtClean="0">
                <a:latin typeface="Imprint MT Shadow" pitchFamily="82" charset="0"/>
              </a:rPr>
              <a:t> </a:t>
            </a:r>
            <a:r>
              <a:rPr lang="hu-HU" sz="1600" dirty="0" err="1" smtClean="0">
                <a:latin typeface="Imprint MT Shadow" pitchFamily="82" charset="0"/>
              </a:rPr>
              <a:t>but</a:t>
            </a:r>
            <a:r>
              <a:rPr lang="hu-HU" sz="1600" dirty="0" smtClean="0">
                <a:latin typeface="Imprint MT Shadow" pitchFamily="82" charset="0"/>
              </a:rPr>
              <a:t> </a:t>
            </a:r>
            <a:r>
              <a:rPr lang="hu-HU" sz="1600" dirty="0" err="1" smtClean="0">
                <a:latin typeface="Imprint MT Shadow" pitchFamily="82" charset="0"/>
              </a:rPr>
              <a:t>when</a:t>
            </a:r>
            <a:r>
              <a:rPr lang="hu-HU" sz="1600" dirty="0" smtClean="0">
                <a:latin typeface="Imprint MT Shadow" pitchFamily="82" charset="0"/>
              </a:rPr>
              <a:t> a </a:t>
            </a:r>
            <a:r>
              <a:rPr lang="hu-HU" sz="1600" dirty="0" err="1" smtClean="0">
                <a:latin typeface="Imprint MT Shadow" pitchFamily="82" charset="0"/>
              </a:rPr>
              <a:t>Hungarian</a:t>
            </a:r>
            <a:r>
              <a:rPr lang="hu-HU" sz="1600" dirty="0" smtClean="0">
                <a:latin typeface="Imprint MT Shadow" pitchFamily="82" charset="0"/>
              </a:rPr>
              <a:t> </a:t>
            </a:r>
            <a:r>
              <a:rPr lang="hu-HU" sz="1600" dirty="0" err="1" smtClean="0">
                <a:latin typeface="Imprint MT Shadow" pitchFamily="82" charset="0"/>
              </a:rPr>
              <a:t>girl</a:t>
            </a:r>
            <a:r>
              <a:rPr lang="hu-HU" sz="1600" dirty="0" smtClean="0">
                <a:latin typeface="Imprint MT Shadow" pitchFamily="82" charset="0"/>
              </a:rPr>
              <a:t> had </a:t>
            </a:r>
            <a:r>
              <a:rPr lang="hu-HU" sz="1600" dirty="0" err="1" smtClean="0">
                <a:latin typeface="Imprint MT Shadow" pitchFamily="82" charset="0"/>
              </a:rPr>
              <a:t>set</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lower</a:t>
            </a:r>
            <a:r>
              <a:rPr lang="hu-HU" sz="1600" dirty="0" smtClean="0">
                <a:latin typeface="Imprint MT Shadow" pitchFamily="82" charset="0"/>
              </a:rPr>
              <a:t> </a:t>
            </a:r>
            <a:r>
              <a:rPr lang="hu-HU" sz="1600" dirty="0" err="1" smtClean="0">
                <a:latin typeface="Imprint MT Shadow" pitchFamily="82" charset="0"/>
              </a:rPr>
              <a:t>town</a:t>
            </a:r>
            <a:r>
              <a:rPr lang="hu-HU" sz="1600" dirty="0" smtClean="0">
                <a:latin typeface="Imprint MT Shadow" pitchFamily="82" charset="0"/>
              </a:rPr>
              <a:t> </a:t>
            </a:r>
            <a:r>
              <a:rPr lang="hu-HU" sz="1600" dirty="0" err="1" smtClean="0">
                <a:latin typeface="Imprint MT Shadow" pitchFamily="82" charset="0"/>
              </a:rPr>
              <a:t>on</a:t>
            </a:r>
            <a:r>
              <a:rPr lang="hu-HU" sz="1600" dirty="0" smtClean="0">
                <a:latin typeface="Imprint MT Shadow" pitchFamily="82" charset="0"/>
              </a:rPr>
              <a:t> </a:t>
            </a:r>
            <a:r>
              <a:rPr lang="hu-HU" sz="1600" dirty="0" err="1" smtClean="0">
                <a:latin typeface="Imprint MT Shadow" pitchFamily="82" charset="0"/>
              </a:rPr>
              <a:t>fire</a:t>
            </a:r>
            <a:r>
              <a:rPr lang="hu-HU" sz="1600" dirty="0" smtClean="0">
                <a:latin typeface="Imprint MT Shadow" pitchFamily="82" charset="0"/>
              </a:rPr>
              <a:t> he </a:t>
            </a:r>
            <a:r>
              <a:rPr lang="hu-HU" sz="1600" dirty="0" err="1" smtClean="0">
                <a:latin typeface="Imprint MT Shadow" pitchFamily="82" charset="0"/>
              </a:rPr>
              <a:t>gave</a:t>
            </a:r>
            <a:r>
              <a:rPr lang="hu-HU" sz="1600" dirty="0" smtClean="0">
                <a:latin typeface="Imprint MT Shadow" pitchFamily="82" charset="0"/>
              </a:rPr>
              <a:t> </a:t>
            </a:r>
            <a:r>
              <a:rPr lang="hu-HU" sz="1600" dirty="0" err="1" smtClean="0">
                <a:latin typeface="Imprint MT Shadow" pitchFamily="82" charset="0"/>
              </a:rPr>
              <a:t>up</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citadel.The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went</a:t>
            </a:r>
            <a:r>
              <a:rPr lang="hu-HU" sz="1600" dirty="0" smtClean="0">
                <a:latin typeface="Imprint MT Shadow" pitchFamily="82" charset="0"/>
              </a:rPr>
              <a:t> over </a:t>
            </a:r>
            <a:r>
              <a:rPr lang="hu-HU" sz="1600" dirty="0" err="1" smtClean="0">
                <a:latin typeface="Imprint MT Shadow" pitchFamily="82" charset="0"/>
              </a:rPr>
              <a:t>into</a:t>
            </a:r>
            <a:r>
              <a:rPr lang="hu-HU" sz="1600" dirty="0" smtClean="0">
                <a:latin typeface="Imprint MT Shadow" pitchFamily="82" charset="0"/>
              </a:rPr>
              <a:t> </a:t>
            </a:r>
            <a:r>
              <a:rPr lang="hu-HU" sz="1600" dirty="0" err="1" smtClean="0">
                <a:latin typeface="Imprint MT Shadow" pitchFamily="82" charset="0"/>
              </a:rPr>
              <a:t>Byzantine</a:t>
            </a:r>
            <a:r>
              <a:rPr lang="hu-HU" sz="1600" dirty="0" smtClean="0">
                <a:latin typeface="Imprint MT Shadow" pitchFamily="82" charset="0"/>
              </a:rPr>
              <a:t> </a:t>
            </a:r>
            <a:r>
              <a:rPr lang="hu-HU" sz="1600" dirty="0" err="1" smtClean="0">
                <a:latin typeface="Imprint MT Shadow" pitchFamily="82" charset="0"/>
              </a:rPr>
              <a:t>possession</a:t>
            </a:r>
            <a:r>
              <a:rPr lang="hu-HU" sz="1600" dirty="0" smtClean="0">
                <a:latin typeface="Imprint MT Shadow" pitchFamily="82" charset="0"/>
              </a:rPr>
              <a:t> again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next</a:t>
            </a:r>
            <a:r>
              <a:rPr lang="hu-HU" sz="1600" dirty="0" smtClean="0">
                <a:latin typeface="Imprint MT Shadow" pitchFamily="82" charset="0"/>
              </a:rPr>
              <a:t> </a:t>
            </a:r>
            <a:r>
              <a:rPr lang="hu-HU" sz="1600" dirty="0" err="1" smtClean="0">
                <a:latin typeface="Imprint MT Shadow" pitchFamily="82" charset="0"/>
              </a:rPr>
              <a:t>year</a:t>
            </a:r>
            <a:r>
              <a:rPr lang="hu-HU" sz="1600" dirty="0" smtClean="0">
                <a:latin typeface="Imprint MT Shadow" pitchFamily="82" charset="0"/>
              </a:rPr>
              <a:t> István II </a:t>
            </a:r>
            <a:r>
              <a:rPr lang="hu-HU" sz="1600" dirty="0" err="1" smtClean="0">
                <a:latin typeface="Imprint MT Shadow" pitchFamily="82" charset="0"/>
              </a:rPr>
              <a:t>pulled</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down </a:t>
            </a:r>
            <a:r>
              <a:rPr lang="hu-HU" sz="1600" dirty="0" err="1" smtClean="0">
                <a:latin typeface="Imprint MT Shadow" pitchFamily="82" charset="0"/>
              </a:rPr>
              <a:t>in</a:t>
            </a:r>
            <a:r>
              <a:rPr lang="hu-HU" sz="1600" dirty="0" smtClean="0">
                <a:latin typeface="Imprint MT Shadow" pitchFamily="82" charset="0"/>
              </a:rPr>
              <a:t> 1127 </a:t>
            </a:r>
            <a:r>
              <a:rPr lang="hu-HU" sz="1600" dirty="0" err="1" smtClean="0">
                <a:latin typeface="Imprint MT Shadow" pitchFamily="82" charset="0"/>
              </a:rPr>
              <a:t>but</a:t>
            </a:r>
            <a:r>
              <a:rPr lang="hu-HU" sz="1600" dirty="0" smtClean="0">
                <a:latin typeface="Imprint MT Shadow" pitchFamily="82" charset="0"/>
              </a:rPr>
              <a:t> </a:t>
            </a:r>
            <a:r>
              <a:rPr lang="hu-HU" sz="1600" dirty="0" err="1" smtClean="0">
                <a:latin typeface="Imprint MT Shadow" pitchFamily="82" charset="0"/>
              </a:rPr>
              <a:t>Emperor</a:t>
            </a:r>
            <a:r>
              <a:rPr lang="hu-HU" sz="1600" dirty="0" smtClean="0">
                <a:latin typeface="Imprint MT Shadow" pitchFamily="82" charset="0"/>
              </a:rPr>
              <a:t> Manuel </a:t>
            </a:r>
            <a:r>
              <a:rPr lang="hu-HU" sz="1600" dirty="0" err="1" smtClean="0">
                <a:latin typeface="Imprint MT Shadow" pitchFamily="82" charset="0"/>
              </a:rPr>
              <a:t>rebuilt</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1151. </a:t>
            </a:r>
            <a:endParaRPr lang="hu-HU" sz="1600" dirty="0">
              <a:latin typeface="Imprint MT Shadow"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descr="nfv52.jpg"/>
          <p:cNvPicPr>
            <a:picLocks noGrp="1" noChangeAspect="1"/>
          </p:cNvPicPr>
          <p:nvPr>
            <p:ph idx="1"/>
          </p:nvPr>
        </p:nvPicPr>
        <p:blipFill>
          <a:blip r:embed="rId2" cstate="print"/>
          <a:stretch>
            <a:fillRect/>
          </a:stretch>
        </p:blipFill>
        <p:spPr>
          <a:xfrm>
            <a:off x="0" y="3495169"/>
            <a:ext cx="7067645" cy="3362831"/>
          </a:xfrm>
          <a:prstGeom prst="rect">
            <a:avLst/>
          </a:prstGeom>
          <a:ln>
            <a:noFill/>
          </a:ln>
          <a:effectLst>
            <a:softEdge rad="112500"/>
          </a:effectLst>
        </p:spPr>
      </p:pic>
      <p:pic>
        <p:nvPicPr>
          <p:cNvPr id="5" name="Kép 4" descr="letöltés (7).jpg"/>
          <p:cNvPicPr>
            <a:picLocks noChangeAspect="1"/>
          </p:cNvPicPr>
          <p:nvPr/>
        </p:nvPicPr>
        <p:blipFill>
          <a:blip r:embed="rId3" cstate="print"/>
          <a:stretch>
            <a:fillRect/>
          </a:stretch>
        </p:blipFill>
        <p:spPr>
          <a:xfrm>
            <a:off x="0" y="0"/>
            <a:ext cx="4716016" cy="3471624"/>
          </a:xfrm>
          <a:prstGeom prst="ellipse">
            <a:avLst/>
          </a:prstGeom>
          <a:ln>
            <a:noFill/>
          </a:ln>
          <a:effectLst>
            <a:softEdge rad="112500"/>
          </a:effectLst>
        </p:spPr>
      </p:pic>
      <p:sp>
        <p:nvSpPr>
          <p:cNvPr id="6" name="Szövegdoboz 5"/>
          <p:cNvSpPr txBox="1"/>
          <p:nvPr/>
        </p:nvSpPr>
        <p:spPr>
          <a:xfrm>
            <a:off x="5004048" y="260648"/>
            <a:ext cx="3888432" cy="2308324"/>
          </a:xfrm>
          <a:prstGeom prst="rect">
            <a:avLst/>
          </a:prstGeom>
          <a:noFill/>
        </p:spPr>
        <p:txBody>
          <a:bodyPr wrap="square" rtlCol="0">
            <a:spAutoFit/>
          </a:bodyPr>
          <a:lstStyle/>
          <a:p>
            <a:r>
              <a:rPr lang="hu-HU" sz="1600" dirty="0" smtClean="0">
                <a:latin typeface="Imprint MT Shadow" pitchFamily="82" charset="0"/>
              </a:rPr>
              <a:t>The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 </a:t>
            </a:r>
            <a:r>
              <a:rPr lang="hu-HU" sz="1600" dirty="0" err="1" smtClean="0">
                <a:latin typeface="Imprint MT Shadow" pitchFamily="82" charset="0"/>
              </a:rPr>
              <a:t>crucial</a:t>
            </a:r>
            <a:r>
              <a:rPr lang="hu-HU" sz="1600" dirty="0" smtClean="0">
                <a:latin typeface="Imprint MT Shadow" pitchFamily="82" charset="0"/>
              </a:rPr>
              <a:t> part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southern</a:t>
            </a:r>
            <a:r>
              <a:rPr lang="hu-HU" sz="1600" dirty="0" smtClean="0">
                <a:latin typeface="Imprint MT Shadow" pitchFamily="82" charset="0"/>
              </a:rPr>
              <a:t> </a:t>
            </a:r>
            <a:r>
              <a:rPr lang="hu-HU" sz="1600" dirty="0" err="1" smtClean="0">
                <a:latin typeface="Imprint MT Shadow" pitchFamily="82" charset="0"/>
              </a:rPr>
              <a:t>defence</a:t>
            </a:r>
            <a:r>
              <a:rPr lang="hu-HU" sz="1600" dirty="0" smtClean="0">
                <a:latin typeface="Imprint MT Shadow" pitchFamily="82" charset="0"/>
              </a:rPr>
              <a:t> line of Hungary. </a:t>
            </a:r>
            <a:r>
              <a:rPr lang="hu-HU" sz="1600" dirty="0" err="1" smtClean="0">
                <a:latin typeface="Imprint MT Shadow" pitchFamily="82" charset="0"/>
              </a:rPr>
              <a:t>Sultan</a:t>
            </a:r>
            <a:r>
              <a:rPr lang="hu-HU" sz="1600" dirty="0" smtClean="0">
                <a:latin typeface="Imprint MT Shadow" pitchFamily="82" charset="0"/>
              </a:rPr>
              <a:t> Mohamed </a:t>
            </a:r>
            <a:r>
              <a:rPr lang="hu-HU" sz="1600" dirty="0" err="1" smtClean="0">
                <a:latin typeface="Imprint MT Shadow" pitchFamily="82" charset="0"/>
              </a:rPr>
              <a:t>besieged</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with</a:t>
            </a:r>
            <a:r>
              <a:rPr lang="hu-HU" sz="1600" dirty="0" smtClean="0">
                <a:latin typeface="Imprint MT Shadow" pitchFamily="82" charset="0"/>
              </a:rPr>
              <a:t> an </a:t>
            </a:r>
            <a:r>
              <a:rPr lang="hu-HU" sz="1600" dirty="0" err="1" smtClean="0">
                <a:latin typeface="Imprint MT Shadow" pitchFamily="82" charset="0"/>
              </a:rPr>
              <a:t>enormous</a:t>
            </a:r>
            <a:r>
              <a:rPr lang="hu-HU" sz="1600" dirty="0" smtClean="0">
                <a:latin typeface="Imprint MT Shadow" pitchFamily="82" charset="0"/>
              </a:rPr>
              <a:t> </a:t>
            </a:r>
            <a:r>
              <a:rPr lang="hu-HU" sz="1600" dirty="0" err="1" smtClean="0">
                <a:latin typeface="Imprint MT Shadow" pitchFamily="82" charset="0"/>
              </a:rPr>
              <a:t>army</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1456, </a:t>
            </a:r>
            <a:r>
              <a:rPr lang="hu-HU" sz="1600" dirty="0" err="1" smtClean="0">
                <a:latin typeface="Imprint MT Shadow" pitchFamily="82" charset="0"/>
              </a:rPr>
              <a:t>but</a:t>
            </a:r>
            <a:r>
              <a:rPr lang="hu-HU" sz="1600" dirty="0" smtClean="0">
                <a:latin typeface="Imprint MT Shadow" pitchFamily="82" charset="0"/>
              </a:rPr>
              <a:t> Mihály Szikágyi  and János Hunyadi beat </a:t>
            </a:r>
            <a:r>
              <a:rPr lang="hu-HU" sz="1600" dirty="0" err="1" smtClean="0">
                <a:latin typeface="Imprint MT Shadow" pitchFamily="82" charset="0"/>
              </a:rPr>
              <a:t>off</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sultan’s</a:t>
            </a:r>
            <a:r>
              <a:rPr lang="hu-HU" sz="1600" dirty="0" smtClean="0">
                <a:latin typeface="Imprint MT Shadow" pitchFamily="82" charset="0"/>
              </a:rPr>
              <a:t> </a:t>
            </a:r>
            <a:r>
              <a:rPr lang="hu-HU" sz="1600" dirty="0" err="1" smtClean="0">
                <a:latin typeface="Imprint MT Shadow" pitchFamily="82" charset="0"/>
              </a:rPr>
              <a:t>attack</a:t>
            </a:r>
            <a:r>
              <a:rPr lang="hu-HU" sz="1600" dirty="0" smtClean="0">
                <a:latin typeface="Imprint MT Shadow" pitchFamily="82" charset="0"/>
              </a:rPr>
              <a:t> </a:t>
            </a:r>
            <a:r>
              <a:rPr lang="hu-HU" sz="1600" dirty="0" err="1" smtClean="0">
                <a:latin typeface="Imprint MT Shadow" pitchFamily="82" charset="0"/>
              </a:rPr>
              <a:t>wih</a:t>
            </a:r>
            <a:r>
              <a:rPr lang="hu-HU" sz="1600" dirty="0" smtClean="0">
                <a:latin typeface="Imprint MT Shadow" pitchFamily="82" charset="0"/>
              </a:rPr>
              <a:t> an </a:t>
            </a:r>
            <a:r>
              <a:rPr lang="hu-HU" sz="1600" dirty="0" err="1" smtClean="0">
                <a:latin typeface="Imprint MT Shadow" pitchFamily="82" charset="0"/>
              </a:rPr>
              <a:t>army</a:t>
            </a:r>
            <a:r>
              <a:rPr lang="hu-HU" sz="1600" dirty="0" smtClean="0">
                <a:latin typeface="Imprint MT Shadow" pitchFamily="82" charset="0"/>
              </a:rPr>
              <a:t> of </a:t>
            </a:r>
            <a:r>
              <a:rPr lang="hu-HU" sz="1600" dirty="0" err="1" smtClean="0">
                <a:latin typeface="Imprint MT Shadow" pitchFamily="82" charset="0"/>
              </a:rPr>
              <a:t>crusaders</a:t>
            </a:r>
            <a:r>
              <a:rPr lang="hu-HU" sz="1600" dirty="0" smtClean="0">
                <a:latin typeface="Imprint MT Shadow" pitchFamily="82" charset="0"/>
              </a:rPr>
              <a:t> </a:t>
            </a:r>
            <a:r>
              <a:rPr lang="hu-HU" sz="1600" dirty="0" err="1" smtClean="0">
                <a:latin typeface="Imprint MT Shadow" pitchFamily="82" charset="0"/>
              </a:rPr>
              <a:t>gaining</a:t>
            </a:r>
            <a:r>
              <a:rPr lang="hu-HU" sz="1600" dirty="0" smtClean="0">
                <a:latin typeface="Imprint MT Shadow" pitchFamily="82" charset="0"/>
              </a:rPr>
              <a:t> a </a:t>
            </a:r>
            <a:r>
              <a:rPr lang="hu-HU" sz="1600" dirty="0" err="1" smtClean="0">
                <a:latin typeface="Imprint MT Shadow" pitchFamily="82" charset="0"/>
              </a:rPr>
              <a:t>glorious</a:t>
            </a:r>
            <a:r>
              <a:rPr lang="hu-HU" sz="1600" dirty="0" smtClean="0">
                <a:latin typeface="Imprint MT Shadow" pitchFamily="82" charset="0"/>
              </a:rPr>
              <a:t> </a:t>
            </a:r>
            <a:r>
              <a:rPr lang="hu-HU" sz="1600" dirty="0" err="1" smtClean="0">
                <a:latin typeface="Imprint MT Shadow" pitchFamily="82" charset="0"/>
              </a:rPr>
              <a:t>victory</a:t>
            </a:r>
            <a:r>
              <a:rPr lang="hu-HU" sz="1600" dirty="0" smtClean="0">
                <a:latin typeface="Imprint MT Shadow" pitchFamily="82" charset="0"/>
              </a:rPr>
              <a:t>. The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an </a:t>
            </a:r>
            <a:r>
              <a:rPr lang="hu-HU" sz="1600" dirty="0" err="1" smtClean="0">
                <a:latin typeface="Imprint MT Shadow" pitchFamily="82" charset="0"/>
              </a:rPr>
              <a:t>awesome</a:t>
            </a:r>
            <a:r>
              <a:rPr lang="hu-HU" sz="1600" dirty="0" smtClean="0">
                <a:latin typeface="Imprint MT Shadow" pitchFamily="82" charset="0"/>
              </a:rPr>
              <a:t> </a:t>
            </a:r>
            <a:r>
              <a:rPr lang="hu-HU" sz="1600" dirty="0" err="1" smtClean="0">
                <a:latin typeface="Imprint MT Shadow" pitchFamily="82" charset="0"/>
              </a:rPr>
              <a:t>bastion</a:t>
            </a:r>
            <a:r>
              <a:rPr lang="hu-HU" sz="1600" dirty="0" smtClean="0">
                <a:latin typeface="Imprint MT Shadow" pitchFamily="82" charset="0"/>
              </a:rPr>
              <a:t> </a:t>
            </a:r>
            <a:r>
              <a:rPr lang="hu-HU" sz="1600" dirty="0" err="1" smtClean="0">
                <a:latin typeface="Imprint MT Shadow" pitchFamily="82" charset="0"/>
              </a:rPr>
              <a:t>against</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Thurkish</a:t>
            </a:r>
            <a:r>
              <a:rPr lang="hu-HU" sz="1600" dirty="0" smtClean="0">
                <a:latin typeface="Imprint MT Shadow" pitchFamily="82" charset="0"/>
              </a:rPr>
              <a:t> </a:t>
            </a:r>
            <a:r>
              <a:rPr lang="hu-HU" sz="1600" dirty="0" err="1" smtClean="0">
                <a:latin typeface="Imprint MT Shadow" pitchFamily="82" charset="0"/>
              </a:rPr>
              <a:t>meniscus</a:t>
            </a:r>
            <a:r>
              <a:rPr lang="hu-HU" sz="1600" dirty="0" smtClean="0">
                <a:latin typeface="Imprint MT Shadow" pitchFamily="82" charset="0"/>
              </a:rPr>
              <a:t>.</a:t>
            </a:r>
            <a:endParaRPr lang="hu-HU" sz="1600" dirty="0">
              <a:latin typeface="Imprint MT Shadow"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latin typeface="Imprint MT Shadow" pitchFamily="82" charset="0"/>
              </a:rPr>
              <a:t>Visegrád </a:t>
            </a:r>
            <a:r>
              <a:rPr lang="hu-HU" dirty="0" err="1" smtClean="0">
                <a:latin typeface="Imprint MT Shadow" pitchFamily="82" charset="0"/>
              </a:rPr>
              <a:t>Castle</a:t>
            </a:r>
            <a:r>
              <a:rPr lang="hu-HU" dirty="0">
                <a:latin typeface="Imprint MT Shadow" pitchFamily="82" charset="0"/>
              </a:rPr>
              <a:t/>
            </a:r>
            <a:br>
              <a:rPr lang="hu-HU" dirty="0">
                <a:latin typeface="Imprint MT Shadow" pitchFamily="82" charset="0"/>
              </a:rPr>
            </a:br>
            <a:endParaRPr lang="hu-HU" dirty="0">
              <a:latin typeface="Imprint MT Shadow" pitchFamily="82" charset="0"/>
            </a:endParaRPr>
          </a:p>
        </p:txBody>
      </p:sp>
      <p:sp>
        <p:nvSpPr>
          <p:cNvPr id="3" name="Tartalom helye 2"/>
          <p:cNvSpPr>
            <a:spLocks noGrp="1"/>
          </p:cNvSpPr>
          <p:nvPr>
            <p:ph idx="1"/>
          </p:nvPr>
        </p:nvSpPr>
        <p:spPr>
          <a:xfrm>
            <a:off x="4499992" y="1628800"/>
            <a:ext cx="4186808" cy="4680520"/>
          </a:xfrm>
        </p:spPr>
        <p:txBody>
          <a:bodyPr>
            <a:noAutofit/>
          </a:bodyPr>
          <a:lstStyle/>
          <a:p>
            <a:pPr>
              <a:buNone/>
            </a:pPr>
            <a:r>
              <a:rPr lang="hu-HU" sz="1600" dirty="0" smtClean="0">
                <a:latin typeface="Imprint MT Shadow" pitchFamily="82" charset="0"/>
              </a:rPr>
              <a:t>      The </a:t>
            </a:r>
            <a:r>
              <a:rPr lang="hu-HU" sz="1600" dirty="0" err="1" smtClean="0">
                <a:latin typeface="Imprint MT Shadow" pitchFamily="82" charset="0"/>
              </a:rPr>
              <a:t>tatars</a:t>
            </a:r>
            <a:r>
              <a:rPr lang="hu-HU" sz="1600" dirty="0" smtClean="0">
                <a:latin typeface="Imprint MT Shadow" pitchFamily="82" charset="0"/>
              </a:rPr>
              <a:t> </a:t>
            </a:r>
            <a:r>
              <a:rPr lang="hu-HU" sz="1600" dirty="0" err="1" smtClean="0">
                <a:latin typeface="Imprint MT Shadow" pitchFamily="82" charset="0"/>
              </a:rPr>
              <a:t>destroyed</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of </a:t>
            </a:r>
            <a:r>
              <a:rPr lang="hu-HU" sz="1600" dirty="0" err="1" smtClean="0">
                <a:latin typeface="Imprint MT Shadow" pitchFamily="82" charset="0"/>
              </a:rPr>
              <a:t>visegrád</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1242, </a:t>
            </a:r>
            <a:r>
              <a:rPr lang="hu-HU" sz="1600" dirty="0" err="1" smtClean="0">
                <a:latin typeface="Imprint MT Shadow" pitchFamily="82" charset="0"/>
              </a:rPr>
              <a:t>which</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then</a:t>
            </a:r>
            <a:r>
              <a:rPr lang="hu-HU" sz="1600" dirty="0" smtClean="0">
                <a:latin typeface="Imprint MT Shadow" pitchFamily="82" charset="0"/>
              </a:rPr>
              <a:t> a </a:t>
            </a:r>
            <a:r>
              <a:rPr lang="hu-HU" sz="1600" dirty="0" err="1" smtClean="0">
                <a:latin typeface="Imprint MT Shadow" pitchFamily="82" charset="0"/>
              </a:rPr>
              <a:t>fortress</a:t>
            </a:r>
            <a:r>
              <a:rPr lang="hu-HU" sz="1600" dirty="0" smtClean="0">
                <a:latin typeface="Imprint MT Shadow" pitchFamily="82" charset="0"/>
              </a:rPr>
              <a:t> </a:t>
            </a:r>
            <a:r>
              <a:rPr lang="hu-HU" sz="1600" dirty="0" err="1" smtClean="0">
                <a:latin typeface="Imprint MT Shadow" pitchFamily="82" charset="0"/>
              </a:rPr>
              <a:t>built</a:t>
            </a:r>
            <a:r>
              <a:rPr lang="hu-HU" sz="1600" dirty="0" smtClean="0">
                <a:latin typeface="Imprint MT Shadow" pitchFamily="82" charset="0"/>
              </a:rPr>
              <a:t> </a:t>
            </a:r>
            <a:r>
              <a:rPr lang="hu-HU" sz="1600" dirty="0" err="1" smtClean="0">
                <a:latin typeface="Imprint MT Shadow" pitchFamily="82" charset="0"/>
              </a:rPr>
              <a:t>on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remnants</a:t>
            </a:r>
            <a:r>
              <a:rPr lang="hu-HU" sz="1600" dirty="0" smtClean="0">
                <a:latin typeface="Imprint MT Shadow" pitchFamily="82" charset="0"/>
              </a:rPr>
              <a:t> of a </a:t>
            </a:r>
            <a:r>
              <a:rPr lang="hu-HU" sz="1600" dirty="0" err="1" smtClean="0">
                <a:latin typeface="Imprint MT Shadow" pitchFamily="82" charset="0"/>
              </a:rPr>
              <a:t>Roman</a:t>
            </a:r>
            <a:r>
              <a:rPr lang="hu-HU" sz="1600" dirty="0" smtClean="0">
                <a:latin typeface="Imprint MT Shadow" pitchFamily="82" charset="0"/>
              </a:rPr>
              <a:t> </a:t>
            </a:r>
            <a:r>
              <a:rPr lang="hu-HU" sz="1600" dirty="0" err="1" smtClean="0">
                <a:latin typeface="Imprint MT Shadow" pitchFamily="82" charset="0"/>
              </a:rPr>
              <a:t>castrum</a:t>
            </a:r>
            <a:r>
              <a:rPr lang="hu-HU" sz="1600" dirty="0" smtClean="0">
                <a:latin typeface="Imprint MT Shadow" pitchFamily="82" charset="0"/>
              </a:rPr>
              <a:t> </a:t>
            </a:r>
            <a:r>
              <a:rPr lang="hu-HU" sz="1600" dirty="0" err="1" smtClean="0">
                <a:latin typeface="Imprint MT Shadow" pitchFamily="82" charset="0"/>
              </a:rPr>
              <a:t>dating</a:t>
            </a:r>
            <a:r>
              <a:rPr lang="hu-HU" sz="1600" dirty="0" smtClean="0">
                <a:latin typeface="Imprint MT Shadow" pitchFamily="82" charset="0"/>
              </a:rPr>
              <a:t> back </a:t>
            </a:r>
            <a:r>
              <a:rPr lang="hu-HU" sz="1600" dirty="0" err="1" smtClean="0">
                <a:latin typeface="Imprint MT Shadow" pitchFamily="82" charset="0"/>
              </a:rPr>
              <a:t>to</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4th </a:t>
            </a:r>
            <a:r>
              <a:rPr lang="hu-HU" sz="1600" dirty="0" err="1" smtClean="0">
                <a:latin typeface="Imprint MT Shadow" pitchFamily="82" charset="0"/>
              </a:rPr>
              <a:t>century</a:t>
            </a:r>
            <a:r>
              <a:rPr lang="hu-HU" sz="1600" dirty="0" smtClean="0">
                <a:latin typeface="Imprint MT Shadow" pitchFamily="82" charset="0"/>
              </a:rPr>
              <a:t>. Béla IV and </a:t>
            </a:r>
            <a:r>
              <a:rPr lang="hu-HU" sz="1600" dirty="0" err="1" smtClean="0">
                <a:latin typeface="Imprint MT Shadow" pitchFamily="82" charset="0"/>
              </a:rPr>
              <a:t>his</a:t>
            </a:r>
            <a:r>
              <a:rPr lang="hu-HU" sz="1600" dirty="0" smtClean="0">
                <a:latin typeface="Imprint MT Shadow" pitchFamily="82" charset="0"/>
              </a:rPr>
              <a:t> </a:t>
            </a:r>
            <a:r>
              <a:rPr lang="hu-HU" sz="1600" dirty="0" err="1" smtClean="0">
                <a:latin typeface="Imprint MT Shadow" pitchFamily="82" charset="0"/>
              </a:rPr>
              <a:t>wife</a:t>
            </a:r>
            <a:r>
              <a:rPr lang="hu-HU" sz="1600" dirty="0" smtClean="0">
                <a:latin typeface="Imprint MT Shadow" pitchFamily="82" charset="0"/>
              </a:rPr>
              <a:t> </a:t>
            </a:r>
            <a:r>
              <a:rPr lang="hu-HU" sz="1600" dirty="0" err="1" smtClean="0">
                <a:latin typeface="Imprint MT Shadow" pitchFamily="82" charset="0"/>
              </a:rPr>
              <a:t>ordered</a:t>
            </a:r>
            <a:r>
              <a:rPr lang="hu-HU" sz="1600" dirty="0" smtClean="0">
                <a:latin typeface="Imprint MT Shadow" pitchFamily="82" charset="0"/>
              </a:rPr>
              <a:t> a </a:t>
            </a:r>
            <a:r>
              <a:rPr lang="hu-HU" sz="1600" dirty="0" err="1" smtClean="0">
                <a:latin typeface="Imprint MT Shadow" pitchFamily="82" charset="0"/>
              </a:rPr>
              <a:t>new</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be </a:t>
            </a:r>
            <a:r>
              <a:rPr lang="hu-HU" sz="1600" dirty="0" err="1" smtClean="0">
                <a:latin typeface="Imprint MT Shadow" pitchFamily="82" charset="0"/>
              </a:rPr>
              <a:t>built</a:t>
            </a:r>
            <a:r>
              <a:rPr lang="hu-HU" sz="1600" dirty="0" smtClean="0">
                <a:latin typeface="Imprint MT Shadow" pitchFamily="82" charset="0"/>
              </a:rPr>
              <a:t> </a:t>
            </a:r>
            <a:r>
              <a:rPr lang="hu-HU" sz="1600" dirty="0" err="1" smtClean="0">
                <a:latin typeface="Imprint MT Shadow" pitchFamily="82" charset="0"/>
              </a:rPr>
              <a:t>on</a:t>
            </a:r>
            <a:r>
              <a:rPr lang="hu-HU" sz="1600" dirty="0" smtClean="0">
                <a:latin typeface="Imprint MT Shadow" pitchFamily="82" charset="0"/>
              </a:rPr>
              <a:t> a </a:t>
            </a:r>
            <a:r>
              <a:rPr lang="hu-HU" sz="1600" dirty="0" err="1" smtClean="0">
                <a:latin typeface="Imprint MT Shadow" pitchFamily="82" charset="0"/>
              </a:rPr>
              <a:t>neighbouring</a:t>
            </a:r>
            <a:r>
              <a:rPr lang="hu-HU" sz="1600" dirty="0" smtClean="0">
                <a:latin typeface="Imprint MT Shadow" pitchFamily="82" charset="0"/>
              </a:rPr>
              <a:t> </a:t>
            </a:r>
            <a:r>
              <a:rPr lang="hu-HU" sz="1600" dirty="0" err="1" smtClean="0">
                <a:latin typeface="Imprint MT Shadow" pitchFamily="82" charset="0"/>
              </a:rPr>
              <a:t>hill</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place</a:t>
            </a:r>
            <a:r>
              <a:rPr lang="hu-HU" sz="1600" dirty="0" smtClean="0">
                <a:latin typeface="Imprint MT Shadow" pitchFamily="82" charset="0"/>
              </a:rPr>
              <a:t> of an </a:t>
            </a:r>
            <a:r>
              <a:rPr lang="hu-HU" sz="1600" dirty="0" err="1" smtClean="0">
                <a:latin typeface="Imprint MT Shadow" pitchFamily="82" charset="0"/>
              </a:rPr>
              <a:t>ancient</a:t>
            </a:r>
            <a:r>
              <a:rPr lang="hu-HU" sz="1600" dirty="0" smtClean="0">
                <a:latin typeface="Imprint MT Shadow" pitchFamily="82" charset="0"/>
              </a:rPr>
              <a:t> </a:t>
            </a:r>
            <a:r>
              <a:rPr lang="hu-HU" sz="1600" dirty="0" err="1" smtClean="0">
                <a:latin typeface="Imprint MT Shadow" pitchFamily="82" charset="0"/>
              </a:rPr>
              <a:t>earthwork</a:t>
            </a:r>
            <a:r>
              <a:rPr lang="hu-HU" sz="1600" dirty="0" smtClean="0">
                <a:latin typeface="Imprint MT Shadow" pitchFamily="82" charset="0"/>
              </a:rPr>
              <a:t>. The King made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his</a:t>
            </a:r>
            <a:r>
              <a:rPr lang="hu-HU" sz="1600" dirty="0" smtClean="0">
                <a:latin typeface="Imprint MT Shadow" pitchFamily="82" charset="0"/>
              </a:rPr>
              <a:t> </a:t>
            </a:r>
            <a:r>
              <a:rPr lang="hu-HU" sz="1600" dirty="0" err="1" smtClean="0">
                <a:latin typeface="Imprint MT Shadow" pitchFamily="82" charset="0"/>
              </a:rPr>
              <a:t>seat</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1323, </a:t>
            </a:r>
            <a:r>
              <a:rPr lang="hu-HU" sz="1600" dirty="0" err="1" smtClean="0">
                <a:latin typeface="Imprint MT Shadow" pitchFamily="82" charset="0"/>
              </a:rPr>
              <a:t>enlarged</a:t>
            </a:r>
            <a:r>
              <a:rPr lang="hu-HU" sz="1600" dirty="0" smtClean="0">
                <a:latin typeface="Imprint MT Shadow" pitchFamily="82" charset="0"/>
              </a:rPr>
              <a:t> and </a:t>
            </a:r>
            <a:r>
              <a:rPr lang="hu-HU" sz="1600" dirty="0" err="1" smtClean="0">
                <a:latin typeface="Imprint MT Shadow" pitchFamily="82" charset="0"/>
              </a:rPr>
              <a:t>fortified</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From</a:t>
            </a:r>
            <a:r>
              <a:rPr lang="hu-HU" sz="1600" dirty="0" smtClean="0">
                <a:latin typeface="Imprint MT Shadow" pitchFamily="82" charset="0"/>
              </a:rPr>
              <a:t> </a:t>
            </a:r>
            <a:r>
              <a:rPr lang="hu-HU" sz="1600" dirty="0" err="1" smtClean="0">
                <a:latin typeface="Imprint MT Shadow" pitchFamily="82" charset="0"/>
              </a:rPr>
              <a:t>that</a:t>
            </a:r>
            <a:r>
              <a:rPr lang="hu-HU" sz="1600" dirty="0" smtClean="0">
                <a:latin typeface="Imprint MT Shadow" pitchFamily="82" charset="0"/>
              </a:rPr>
              <a:t> </a:t>
            </a:r>
            <a:r>
              <a:rPr lang="hu-HU" sz="1600" dirty="0" err="1" smtClean="0">
                <a:latin typeface="Imprint MT Shadow" pitchFamily="82" charset="0"/>
              </a:rPr>
              <a:t>time</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crown</a:t>
            </a:r>
            <a:r>
              <a:rPr lang="hu-HU" sz="1600" dirty="0" smtClean="0">
                <a:latin typeface="Imprint MT Shadow" pitchFamily="82" charset="0"/>
              </a:rPr>
              <a:t> and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regalia</a:t>
            </a:r>
            <a:r>
              <a:rPr lang="hu-HU" sz="1600" dirty="0" smtClean="0">
                <a:latin typeface="Imprint MT Shadow" pitchFamily="82" charset="0"/>
              </a:rPr>
              <a:t> </a:t>
            </a:r>
            <a:r>
              <a:rPr lang="hu-HU" sz="1600" dirty="0" err="1" smtClean="0">
                <a:latin typeface="Imprint MT Shadow" pitchFamily="82" charset="0"/>
              </a:rPr>
              <a:t>were</a:t>
            </a:r>
            <a:r>
              <a:rPr lang="hu-HU" sz="1600" dirty="0" smtClean="0">
                <a:latin typeface="Imprint MT Shadow" pitchFamily="82" charset="0"/>
              </a:rPr>
              <a:t> </a:t>
            </a:r>
            <a:r>
              <a:rPr lang="hu-HU" sz="1600" dirty="0" err="1" smtClean="0">
                <a:latin typeface="Imprint MT Shadow" pitchFamily="82" charset="0"/>
              </a:rPr>
              <a:t>kept</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this</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for</a:t>
            </a:r>
            <a:r>
              <a:rPr lang="hu-HU" sz="1600" dirty="0" smtClean="0">
                <a:latin typeface="Imprint MT Shadow" pitchFamily="82" charset="0"/>
              </a:rPr>
              <a:t> </a:t>
            </a:r>
            <a:r>
              <a:rPr lang="hu-HU" sz="1600" dirty="0" err="1" smtClean="0">
                <a:latin typeface="Imprint MT Shadow" pitchFamily="82" charset="0"/>
              </a:rPr>
              <a:t>twor</a:t>
            </a:r>
            <a:r>
              <a:rPr lang="hu-HU" sz="1600" dirty="0" smtClean="0">
                <a:latin typeface="Imprint MT Shadow" pitchFamily="82" charset="0"/>
              </a:rPr>
              <a:t> </a:t>
            </a:r>
            <a:r>
              <a:rPr lang="hu-HU" sz="1600" dirty="0" err="1" smtClean="0">
                <a:latin typeface="Imprint MT Shadow" pitchFamily="82" charset="0"/>
              </a:rPr>
              <a:t>hundred</a:t>
            </a:r>
            <a:r>
              <a:rPr lang="hu-HU" sz="1600" dirty="0" smtClean="0">
                <a:latin typeface="Imprint MT Shadow" pitchFamily="82" charset="0"/>
              </a:rPr>
              <a:t> </a:t>
            </a:r>
            <a:r>
              <a:rPr lang="hu-HU" sz="1600" dirty="0" err="1" smtClean="0">
                <a:latin typeface="Imprint MT Shadow" pitchFamily="82" charset="0"/>
              </a:rPr>
              <a:t>years</a:t>
            </a:r>
            <a:r>
              <a:rPr lang="hu-HU" sz="1600" dirty="0" smtClean="0">
                <a:latin typeface="Imprint MT Shadow" pitchFamily="82" charset="0"/>
              </a:rPr>
              <a:t> </a:t>
            </a:r>
            <a:r>
              <a:rPr lang="hu-HU" sz="1600" dirty="0" err="1" smtClean="0">
                <a:latin typeface="Imprint MT Shadow" pitchFamily="82" charset="0"/>
              </a:rPr>
              <a:t>by</a:t>
            </a:r>
            <a:r>
              <a:rPr lang="hu-HU" sz="1600" dirty="0" smtClean="0">
                <a:latin typeface="Imprint MT Shadow" pitchFamily="82" charset="0"/>
              </a:rPr>
              <a:t> </a:t>
            </a:r>
            <a:r>
              <a:rPr lang="hu-HU" sz="1600" dirty="0" err="1" smtClean="0">
                <a:latin typeface="Imprint MT Shadow" pitchFamily="82" charset="0"/>
              </a:rPr>
              <a:t>first</a:t>
            </a:r>
            <a:r>
              <a:rPr lang="hu-HU" sz="1600" dirty="0" smtClean="0">
                <a:latin typeface="Imprint MT Shadow" pitchFamily="82" charset="0"/>
              </a:rPr>
              <a:t> </a:t>
            </a:r>
            <a:r>
              <a:rPr lang="hu-HU" sz="1600" dirty="0" err="1" smtClean="0">
                <a:latin typeface="Imprint MT Shadow" pitchFamily="82" charset="0"/>
              </a:rPr>
              <a:t>and</a:t>
            </a:r>
            <a:r>
              <a:rPr lang="hu-HU" sz="1600" dirty="0" smtClean="0">
                <a:latin typeface="Imprint MT Shadow" pitchFamily="82" charset="0"/>
              </a:rPr>
              <a:t> </a:t>
            </a:r>
            <a:r>
              <a:rPr lang="hu-HU" sz="1600" dirty="0" err="1" smtClean="0">
                <a:latin typeface="Imprint MT Shadow" pitchFamily="82" charset="0"/>
              </a:rPr>
              <a:t>starts</a:t>
            </a:r>
            <a:r>
              <a:rPr lang="hu-HU" sz="1600" dirty="0" smtClean="0">
                <a:latin typeface="Imprint MT Shadow" pitchFamily="82" charset="0"/>
              </a:rPr>
              <a:t>. The </a:t>
            </a:r>
            <a:r>
              <a:rPr lang="hu-HU" sz="1600" dirty="0" err="1" smtClean="0">
                <a:latin typeface="Imprint MT Shadow" pitchFamily="82" charset="0"/>
              </a:rPr>
              <a:t>widow</a:t>
            </a:r>
            <a:r>
              <a:rPr lang="hu-HU" sz="1600" dirty="0" smtClean="0">
                <a:latin typeface="Imprint MT Shadow" pitchFamily="82" charset="0"/>
              </a:rPr>
              <a:t> of Albert Habsburg had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crown</a:t>
            </a:r>
            <a:r>
              <a:rPr lang="hu-HU" sz="1600" dirty="0" smtClean="0">
                <a:latin typeface="Imprint MT Shadow" pitchFamily="82" charset="0"/>
              </a:rPr>
              <a:t> </a:t>
            </a:r>
            <a:r>
              <a:rPr lang="hu-HU" sz="1600" dirty="0" err="1" smtClean="0">
                <a:latin typeface="Imprint MT Shadow" pitchFamily="82" charset="0"/>
              </a:rPr>
              <a:t>stolen</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1440 k. King Matthias had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citadel</a:t>
            </a:r>
            <a:r>
              <a:rPr lang="hu-HU" sz="1600" dirty="0" smtClean="0">
                <a:latin typeface="Imprint MT Shadow" pitchFamily="82" charset="0"/>
              </a:rPr>
              <a:t> </a:t>
            </a:r>
            <a:r>
              <a:rPr lang="hu-HU" sz="1600" dirty="0" err="1" smtClean="0">
                <a:latin typeface="Imprint MT Shadow" pitchFamily="82" charset="0"/>
              </a:rPr>
              <a:t>rebuilt</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1470-80’s. The </a:t>
            </a:r>
            <a:r>
              <a:rPr lang="hu-HU" sz="1600" dirty="0" err="1" smtClean="0">
                <a:latin typeface="Imprint MT Shadow" pitchFamily="82" charset="0"/>
              </a:rPr>
              <a:t>garrison</a:t>
            </a:r>
            <a:r>
              <a:rPr lang="hu-HU" sz="1600" dirty="0" smtClean="0">
                <a:latin typeface="Imprint MT Shadow" pitchFamily="82" charset="0"/>
              </a:rPr>
              <a:t> </a:t>
            </a:r>
            <a:r>
              <a:rPr lang="hu-HU" sz="1600" dirty="0" err="1" smtClean="0">
                <a:latin typeface="Imprint MT Shadow" pitchFamily="82" charset="0"/>
              </a:rPr>
              <a:t>fled</a:t>
            </a:r>
            <a:r>
              <a:rPr lang="hu-HU" sz="1600" dirty="0" smtClean="0">
                <a:latin typeface="Imprint MT Shadow" pitchFamily="82" charset="0"/>
              </a:rPr>
              <a:t> </a:t>
            </a:r>
            <a:r>
              <a:rPr lang="hu-HU" sz="1600" dirty="0" err="1" smtClean="0">
                <a:latin typeface="Imprint MT Shadow" pitchFamily="82" charset="0"/>
              </a:rPr>
              <a:t>from</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when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Turks</a:t>
            </a:r>
            <a:r>
              <a:rPr lang="hu-HU" sz="1600" dirty="0" smtClean="0">
                <a:latin typeface="Imprint MT Shadow" pitchFamily="82" charset="0"/>
              </a:rPr>
              <a:t> </a:t>
            </a:r>
            <a:r>
              <a:rPr lang="hu-HU" sz="1600" dirty="0" err="1" smtClean="0">
                <a:latin typeface="Imprint MT Shadow" pitchFamily="82" charset="0"/>
              </a:rPr>
              <a:t>marched</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walls</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1526 </a:t>
            </a:r>
            <a:r>
              <a:rPr lang="hu-HU" sz="1600" dirty="0" err="1" smtClean="0">
                <a:latin typeface="Imprint MT Shadow" pitchFamily="82" charset="0"/>
              </a:rPr>
              <a:t>but</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local </a:t>
            </a:r>
            <a:r>
              <a:rPr lang="hu-HU" sz="1600" dirty="0" err="1" smtClean="0">
                <a:latin typeface="Imprint MT Shadow" pitchFamily="82" charset="0"/>
              </a:rPr>
              <a:t>people</a:t>
            </a:r>
            <a:r>
              <a:rPr lang="hu-HU" sz="1600" dirty="0" smtClean="0">
                <a:latin typeface="Imprint MT Shadow" pitchFamily="82" charset="0"/>
              </a:rPr>
              <a:t> and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monks</a:t>
            </a:r>
            <a:r>
              <a:rPr lang="hu-HU" sz="1600" dirty="0" smtClean="0">
                <a:latin typeface="Imprint MT Shadow" pitchFamily="82" charset="0"/>
              </a:rPr>
              <a:t> of Márianosztra </a:t>
            </a:r>
            <a:r>
              <a:rPr lang="hu-HU" sz="1600" dirty="0" err="1" smtClean="0">
                <a:latin typeface="Imprint MT Shadow" pitchFamily="82" charset="0"/>
              </a:rPr>
              <a:t>held</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against</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Turkish</a:t>
            </a:r>
            <a:r>
              <a:rPr lang="hu-HU" sz="1600" dirty="0" smtClean="0">
                <a:latin typeface="Imprint MT Shadow" pitchFamily="82" charset="0"/>
              </a:rPr>
              <a:t> </a:t>
            </a:r>
            <a:r>
              <a:rPr lang="hu-HU" sz="1600" dirty="0" err="1" smtClean="0">
                <a:latin typeface="Imprint MT Shadow" pitchFamily="82" charset="0"/>
              </a:rPr>
              <a:t>assault</a:t>
            </a:r>
            <a:r>
              <a:rPr lang="hu-HU" sz="1600" dirty="0" smtClean="0">
                <a:latin typeface="Imprint MT Shadow" pitchFamily="82" charset="0"/>
              </a:rPr>
              <a:t>.</a:t>
            </a:r>
            <a:endParaRPr lang="hu-HU" sz="1600" dirty="0">
              <a:latin typeface="Imprint MT Shadow" pitchFamily="82" charset="0"/>
            </a:endParaRPr>
          </a:p>
        </p:txBody>
      </p:sp>
      <p:pic>
        <p:nvPicPr>
          <p:cNvPr id="4" name="Kép 3" descr="http://pctrs.network.hu/clubpicture/7/7/_/visegradi_var_77046_030639.jpg"/>
          <p:cNvPicPr/>
          <p:nvPr/>
        </p:nvPicPr>
        <p:blipFill>
          <a:blip r:embed="rId2" cstate="print"/>
          <a:srcRect/>
          <a:stretch>
            <a:fillRect/>
          </a:stretch>
        </p:blipFill>
        <p:spPr bwMode="auto">
          <a:xfrm>
            <a:off x="323528" y="1772816"/>
            <a:ext cx="4355976" cy="35100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http://www.iranymagyarorszag.hu/kepek/kep/huge/311260_visegrad906.jpg"/>
          <p:cNvPicPr/>
          <p:nvPr/>
        </p:nvPicPr>
        <p:blipFill>
          <a:blip r:embed="rId2" cstate="print"/>
          <a:srcRect/>
          <a:stretch>
            <a:fillRect/>
          </a:stretch>
        </p:blipFill>
        <p:spPr bwMode="auto">
          <a:xfrm>
            <a:off x="5796136" y="3429000"/>
            <a:ext cx="3347864" cy="3075043"/>
          </a:xfrm>
          <a:prstGeom prst="ellipse">
            <a:avLst/>
          </a:prstGeom>
          <a:ln>
            <a:noFill/>
          </a:ln>
          <a:effectLst>
            <a:softEdge rad="112500"/>
          </a:effectLst>
        </p:spPr>
      </p:pic>
      <p:pic>
        <p:nvPicPr>
          <p:cNvPr id="5" name="Kép 4" descr="http://www.visegrad.hu/content/visegrad/9/fellegvar-torony.jpg"/>
          <p:cNvPicPr/>
          <p:nvPr/>
        </p:nvPicPr>
        <p:blipFill>
          <a:blip r:embed="rId3" cstate="print"/>
          <a:srcRect/>
          <a:stretch>
            <a:fillRect/>
          </a:stretch>
        </p:blipFill>
        <p:spPr bwMode="auto">
          <a:xfrm>
            <a:off x="5796136" y="0"/>
            <a:ext cx="3347864" cy="2780928"/>
          </a:xfrm>
          <a:prstGeom prst="rect">
            <a:avLst/>
          </a:prstGeom>
          <a:ln>
            <a:noFill/>
          </a:ln>
          <a:effectLst>
            <a:softEdge rad="112500"/>
          </a:effectLst>
        </p:spPr>
      </p:pic>
      <p:pic>
        <p:nvPicPr>
          <p:cNvPr id="6" name="Kép 5" descr="http://cms.sulinet.hu/get/d/aa60d6d4-9908-a160-df12-7a68552c18c5/1/5/b/Large/0261_nagy.jpg"/>
          <p:cNvPicPr/>
          <p:nvPr/>
        </p:nvPicPr>
        <p:blipFill>
          <a:blip r:embed="rId4" cstate="print"/>
          <a:srcRect/>
          <a:stretch>
            <a:fillRect/>
          </a:stretch>
        </p:blipFill>
        <p:spPr bwMode="auto">
          <a:xfrm>
            <a:off x="0" y="2796692"/>
            <a:ext cx="5760720" cy="4061308"/>
          </a:xfrm>
          <a:prstGeom prst="rect">
            <a:avLst/>
          </a:prstGeom>
          <a:ln>
            <a:noFill/>
          </a:ln>
          <a:effectLst>
            <a:softEdge rad="112500"/>
          </a:effectLst>
        </p:spPr>
      </p:pic>
      <p:sp>
        <p:nvSpPr>
          <p:cNvPr id="7" name="Tartalom helye 2"/>
          <p:cNvSpPr>
            <a:spLocks noGrp="1"/>
          </p:cNvSpPr>
          <p:nvPr>
            <p:ph idx="1"/>
          </p:nvPr>
        </p:nvSpPr>
        <p:spPr>
          <a:xfrm>
            <a:off x="0" y="188640"/>
            <a:ext cx="5292080" cy="2232248"/>
          </a:xfrm>
        </p:spPr>
        <p:txBody>
          <a:bodyPr>
            <a:noAutofit/>
          </a:bodyPr>
          <a:lstStyle/>
          <a:p>
            <a:pPr>
              <a:buNone/>
            </a:pPr>
            <a:r>
              <a:rPr lang="hu-HU" sz="1600" dirty="0" smtClean="0">
                <a:latin typeface="Imprint MT Shadow" pitchFamily="82" charset="0"/>
              </a:rPr>
              <a:t>       Ferdinand </a:t>
            </a:r>
            <a:r>
              <a:rPr lang="hu-HU" sz="1600" dirty="0" err="1" smtClean="0">
                <a:latin typeface="Imprint MT Shadow" pitchFamily="82" charset="0"/>
              </a:rPr>
              <a:t>finally</a:t>
            </a:r>
            <a:r>
              <a:rPr lang="hu-HU" sz="1600" dirty="0" smtClean="0">
                <a:latin typeface="Imprint MT Shadow" pitchFamily="82" charset="0"/>
              </a:rPr>
              <a:t> </a:t>
            </a:r>
            <a:r>
              <a:rPr lang="hu-HU" sz="1600" dirty="0" err="1" smtClean="0">
                <a:latin typeface="Imprint MT Shadow" pitchFamily="82" charset="0"/>
              </a:rPr>
              <a:t>took</a:t>
            </a:r>
            <a:r>
              <a:rPr lang="hu-HU" sz="1600" dirty="0" smtClean="0">
                <a:latin typeface="Imprint MT Shadow" pitchFamily="82" charset="0"/>
              </a:rPr>
              <a:t> </a:t>
            </a:r>
            <a:r>
              <a:rPr lang="hu-HU" sz="1600" dirty="0" err="1" smtClean="0">
                <a:latin typeface="Imprint MT Shadow" pitchFamily="82" charset="0"/>
              </a:rPr>
              <a:t>ot</a:t>
            </a:r>
            <a:r>
              <a:rPr lang="hu-HU" sz="1600" dirty="0" smtClean="0">
                <a:latin typeface="Imprint MT Shadow" pitchFamily="82" charset="0"/>
              </a:rPr>
              <a:t> </a:t>
            </a:r>
            <a:r>
              <a:rPr lang="hu-HU" sz="1600" dirty="0" err="1" smtClean="0">
                <a:latin typeface="Imprint MT Shadow" pitchFamily="82" charset="0"/>
              </a:rPr>
              <a:t>but</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Turks</a:t>
            </a:r>
            <a:r>
              <a:rPr lang="hu-HU" sz="1600" dirty="0" smtClean="0">
                <a:latin typeface="Imprint MT Shadow" pitchFamily="82" charset="0"/>
              </a:rPr>
              <a:t>  </a:t>
            </a:r>
            <a:r>
              <a:rPr lang="hu-HU" sz="1600" dirty="0" err="1" smtClean="0">
                <a:latin typeface="Imprint MT Shadow" pitchFamily="82" charset="0"/>
              </a:rPr>
              <a:t>captured</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1544.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Habsburgs</a:t>
            </a:r>
            <a:r>
              <a:rPr lang="hu-HU" sz="1600" dirty="0" smtClean="0">
                <a:latin typeface="Imprint MT Shadow" pitchFamily="82" charset="0"/>
              </a:rPr>
              <a:t> </a:t>
            </a:r>
            <a:r>
              <a:rPr lang="hu-HU" sz="1600" dirty="0" err="1" smtClean="0">
                <a:latin typeface="Imprint MT Shadow" pitchFamily="82" charset="0"/>
              </a:rPr>
              <a:t>recaptured</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1595 </a:t>
            </a:r>
            <a:r>
              <a:rPr lang="hu-HU" sz="1600" dirty="0" err="1" smtClean="0">
                <a:latin typeface="Imprint MT Shadow" pitchFamily="82" charset="0"/>
              </a:rPr>
              <a:t>that</a:t>
            </a:r>
            <a:r>
              <a:rPr lang="hu-HU" sz="1600" dirty="0" smtClean="0">
                <a:latin typeface="Imprint MT Shadow" pitchFamily="82" charset="0"/>
              </a:rPr>
              <a:t> </a:t>
            </a:r>
            <a:r>
              <a:rPr lang="hu-HU" sz="1600" dirty="0" err="1" smtClean="0">
                <a:latin typeface="Imprint MT Shadow" pitchFamily="82" charset="0"/>
              </a:rPr>
              <a:t>gradually</a:t>
            </a:r>
            <a:r>
              <a:rPr lang="hu-HU" sz="1600" dirty="0" smtClean="0">
                <a:latin typeface="Imprint MT Shadow" pitchFamily="82" charset="0"/>
              </a:rPr>
              <a:t>  </a:t>
            </a:r>
            <a:r>
              <a:rPr lang="hu-HU" sz="1600" dirty="0" err="1" smtClean="0">
                <a:latin typeface="Imprint MT Shadow" pitchFamily="82" charset="0"/>
              </a:rPr>
              <a:t>became</a:t>
            </a:r>
            <a:r>
              <a:rPr lang="hu-HU" sz="1600" dirty="0" smtClean="0">
                <a:latin typeface="Imprint MT Shadow" pitchFamily="82" charset="0"/>
              </a:rPr>
              <a:t> </a:t>
            </a:r>
            <a:r>
              <a:rPr lang="hu-HU" sz="1600" dirty="0" err="1" smtClean="0">
                <a:latin typeface="Imprint MT Shadow" pitchFamily="82" charset="0"/>
              </a:rPr>
              <a:t>ruinos</a:t>
            </a:r>
            <a:r>
              <a:rPr lang="hu-HU" sz="1600" dirty="0" smtClean="0">
                <a:latin typeface="Imprint MT Shadow" pitchFamily="82" charset="0"/>
              </a:rPr>
              <a:t> and </a:t>
            </a:r>
            <a:r>
              <a:rPr lang="hu-HU" sz="1600" dirty="0" err="1" smtClean="0">
                <a:latin typeface="Imprint MT Shadow" pitchFamily="82" charset="0"/>
              </a:rPr>
              <a:t>uninhabited</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renovated</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1601 and </a:t>
            </a:r>
            <a:r>
              <a:rPr lang="hu-HU" sz="1600" dirty="0" err="1" smtClean="0">
                <a:latin typeface="Imprint MT Shadow" pitchFamily="82" charset="0"/>
              </a:rPr>
              <a:t>mercenary</a:t>
            </a:r>
            <a:r>
              <a:rPr lang="hu-HU" sz="1600" dirty="0" smtClean="0">
                <a:latin typeface="Imprint MT Shadow" pitchFamily="82" charset="0"/>
              </a:rPr>
              <a:t> </a:t>
            </a:r>
            <a:r>
              <a:rPr lang="hu-HU" sz="1600" dirty="0" err="1" smtClean="0">
                <a:latin typeface="Imprint MT Shadow" pitchFamily="82" charset="0"/>
              </a:rPr>
              <a:t>troops</a:t>
            </a:r>
            <a:r>
              <a:rPr lang="hu-HU" sz="1600" dirty="0" smtClean="0">
                <a:latin typeface="Imprint MT Shadow" pitchFamily="82" charset="0"/>
              </a:rPr>
              <a:t> </a:t>
            </a:r>
            <a:r>
              <a:rPr lang="hu-HU" sz="1600" dirty="0" err="1" smtClean="0">
                <a:latin typeface="Imprint MT Shadow" pitchFamily="82" charset="0"/>
              </a:rPr>
              <a:t>were</a:t>
            </a:r>
            <a:r>
              <a:rPr lang="hu-HU" sz="1600" dirty="0" smtClean="0">
                <a:latin typeface="Imprint MT Shadow" pitchFamily="82" charset="0"/>
              </a:rPr>
              <a:t> </a:t>
            </a:r>
            <a:r>
              <a:rPr lang="hu-HU" sz="1600" dirty="0" err="1" smtClean="0">
                <a:latin typeface="Imprint MT Shadow" pitchFamily="82" charset="0"/>
              </a:rPr>
              <a:t>comissioned</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a:t>
            </a:r>
            <a:r>
              <a:rPr lang="hu-HU" sz="1600" dirty="0" err="1" smtClean="0">
                <a:latin typeface="Imprint MT Shadow" pitchFamily="82" charset="0"/>
              </a:rPr>
              <a:t>defend</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When</a:t>
            </a:r>
            <a:r>
              <a:rPr lang="hu-HU" sz="1600" dirty="0" smtClean="0">
                <a:latin typeface="Imprint MT Shadow" pitchFamily="82" charset="0"/>
              </a:rPr>
              <a:t> Károly </a:t>
            </a:r>
            <a:r>
              <a:rPr lang="hu-HU" sz="1600" dirty="0" err="1" smtClean="0">
                <a:latin typeface="Imprint MT Shadow" pitchFamily="82" charset="0"/>
              </a:rPr>
              <a:t>Lorrainese</a:t>
            </a:r>
            <a:r>
              <a:rPr lang="hu-HU" sz="1600" dirty="0" smtClean="0">
                <a:latin typeface="Imprint MT Shadow" pitchFamily="82" charset="0"/>
              </a:rPr>
              <a:t> </a:t>
            </a:r>
            <a:r>
              <a:rPr lang="hu-HU" sz="1600" dirty="0" err="1" smtClean="0">
                <a:latin typeface="Imprint MT Shadow" pitchFamily="82" charset="0"/>
              </a:rPr>
              <a:t>captured</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1684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Turks</a:t>
            </a:r>
            <a:r>
              <a:rPr lang="hu-HU" sz="1600" dirty="0" smtClean="0">
                <a:latin typeface="Imprint MT Shadow" pitchFamily="82" charset="0"/>
              </a:rPr>
              <a:t> stroke back </a:t>
            </a:r>
            <a:r>
              <a:rPr lang="hu-HU" sz="1600" dirty="0" err="1" smtClean="0">
                <a:latin typeface="Imprint MT Shadow" pitchFamily="82" charset="0"/>
              </a:rPr>
              <a:t>by</a:t>
            </a:r>
            <a:r>
              <a:rPr lang="hu-HU" sz="1600" dirty="0" smtClean="0">
                <a:latin typeface="Imprint MT Shadow" pitchFamily="82" charset="0"/>
              </a:rPr>
              <a:t> </a:t>
            </a:r>
            <a:r>
              <a:rPr lang="hu-HU" sz="1600" dirty="0" err="1" smtClean="0">
                <a:latin typeface="Imprint MT Shadow" pitchFamily="82" charset="0"/>
              </a:rPr>
              <a:t>recapturing</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fortress</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1685.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united</a:t>
            </a:r>
            <a:r>
              <a:rPr lang="hu-HU" sz="1600" dirty="0" smtClean="0">
                <a:latin typeface="Imprint MT Shadow" pitchFamily="82" charset="0"/>
              </a:rPr>
              <a:t> European </a:t>
            </a:r>
            <a:r>
              <a:rPr lang="hu-HU" sz="1600" dirty="0" err="1" smtClean="0">
                <a:latin typeface="Imprint MT Shadow" pitchFamily="82" charset="0"/>
              </a:rPr>
              <a:t>armies</a:t>
            </a:r>
            <a:r>
              <a:rPr lang="hu-HU" sz="1600" dirty="0" smtClean="0">
                <a:latin typeface="Imprint MT Shadow" pitchFamily="82" charset="0"/>
              </a:rPr>
              <a:t> </a:t>
            </a:r>
            <a:r>
              <a:rPr lang="hu-HU" sz="1600" dirty="0" err="1" smtClean="0">
                <a:latin typeface="Imprint MT Shadow" pitchFamily="82" charset="0"/>
              </a:rPr>
              <a:t>liberateed</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ruinos</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demilitarised</a:t>
            </a:r>
            <a:r>
              <a:rPr lang="hu-HU" sz="1600" dirty="0" smtClean="0">
                <a:latin typeface="Imprint MT Shadow" pitchFamily="82" charset="0"/>
              </a:rPr>
              <a:t> </a:t>
            </a:r>
            <a:r>
              <a:rPr lang="hu-HU" sz="1600" dirty="0" err="1" smtClean="0">
                <a:latin typeface="Imprint MT Shadow" pitchFamily="82" charset="0"/>
              </a:rPr>
              <a:t>by</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Turks</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1686.</a:t>
            </a:r>
            <a:endParaRPr lang="hu-HU" sz="1600" dirty="0">
              <a:latin typeface="Imprint MT Shadow"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55576" y="548680"/>
            <a:ext cx="8229600" cy="1143000"/>
          </a:xfrm>
        </p:spPr>
        <p:txBody>
          <a:bodyPr>
            <a:normAutofit fontScale="90000"/>
          </a:bodyPr>
          <a:lstStyle/>
          <a:p>
            <a:r>
              <a:rPr lang="hu-HU" dirty="0" smtClean="0">
                <a:latin typeface="Imprint MT Shadow" pitchFamily="82" charset="0"/>
              </a:rPr>
              <a:t>The Royal </a:t>
            </a:r>
            <a:r>
              <a:rPr lang="hu-HU" dirty="0" err="1" smtClean="0">
                <a:latin typeface="Imprint MT Shadow" pitchFamily="82" charset="0"/>
              </a:rPr>
              <a:t>Castle</a:t>
            </a:r>
            <a:r>
              <a:rPr lang="hu-HU" dirty="0" smtClean="0">
                <a:latin typeface="Imprint MT Shadow" pitchFamily="82" charset="0"/>
              </a:rPr>
              <a:t>  of Buda</a:t>
            </a:r>
            <a:r>
              <a:rPr lang="hu-HU" dirty="0">
                <a:latin typeface="Imprint MT Shadow" pitchFamily="82" charset="0"/>
              </a:rPr>
              <a:t/>
            </a:r>
            <a:br>
              <a:rPr lang="hu-HU" dirty="0">
                <a:latin typeface="Imprint MT Shadow" pitchFamily="82" charset="0"/>
              </a:rPr>
            </a:br>
            <a:endParaRPr lang="hu-HU" dirty="0">
              <a:latin typeface="Imprint MT Shadow" pitchFamily="82" charset="0"/>
            </a:endParaRPr>
          </a:p>
        </p:txBody>
      </p:sp>
      <p:sp>
        <p:nvSpPr>
          <p:cNvPr id="3" name="Tartalom helye 2"/>
          <p:cNvSpPr>
            <a:spLocks noGrp="1"/>
          </p:cNvSpPr>
          <p:nvPr>
            <p:ph idx="1"/>
          </p:nvPr>
        </p:nvSpPr>
        <p:spPr>
          <a:xfrm>
            <a:off x="-180528" y="1052736"/>
            <a:ext cx="3491880" cy="5472608"/>
          </a:xfrm>
        </p:spPr>
        <p:txBody>
          <a:bodyPr>
            <a:normAutofit/>
          </a:bodyPr>
          <a:lstStyle/>
          <a:p>
            <a:pPr>
              <a:buNone/>
            </a:pPr>
            <a:r>
              <a:rPr lang="hu-HU" sz="1600" i="1" dirty="0" smtClean="0">
                <a:latin typeface="Imprint MT Shadow" pitchFamily="82" charset="0"/>
              </a:rPr>
              <a:t>        </a:t>
            </a:r>
            <a:r>
              <a:rPr lang="hu-HU" sz="1600" i="1" dirty="0" err="1" smtClean="0">
                <a:latin typeface="Imprint MT Shadow" pitchFamily="82" charset="0"/>
              </a:rPr>
              <a:t>After</a:t>
            </a:r>
            <a:r>
              <a:rPr lang="hu-HU" sz="1600" i="1" dirty="0" smtClean="0">
                <a:latin typeface="Imprint MT Shadow" pitchFamily="82" charset="0"/>
              </a:rPr>
              <a:t> </a:t>
            </a:r>
            <a:r>
              <a:rPr lang="hu-HU" sz="1600" i="1" dirty="0" err="1" smtClean="0">
                <a:latin typeface="Imprint MT Shadow" pitchFamily="82" charset="0"/>
              </a:rPr>
              <a:t>the</a:t>
            </a:r>
            <a:r>
              <a:rPr lang="hu-HU" sz="1600" i="1" dirty="0" smtClean="0">
                <a:latin typeface="Imprint MT Shadow" pitchFamily="82" charset="0"/>
              </a:rPr>
              <a:t> Mongol </a:t>
            </a:r>
            <a:r>
              <a:rPr lang="hu-HU" sz="1600" i="1" dirty="0" err="1" smtClean="0">
                <a:latin typeface="Imprint MT Shadow" pitchFamily="82" charset="0"/>
              </a:rPr>
              <a:t>Invasion</a:t>
            </a:r>
            <a:r>
              <a:rPr lang="hu-HU" sz="1600" i="1" dirty="0" smtClean="0">
                <a:latin typeface="Imprint MT Shadow" pitchFamily="82" charset="0"/>
              </a:rPr>
              <a:t> of Hungary </a:t>
            </a:r>
            <a:r>
              <a:rPr lang="hu-HU" sz="1600" i="1" dirty="0" err="1" smtClean="0">
                <a:latin typeface="Imprint MT Shadow" pitchFamily="82" charset="0"/>
              </a:rPr>
              <a:t>in</a:t>
            </a:r>
            <a:r>
              <a:rPr lang="hu-HU" sz="1600" i="1" dirty="0" smtClean="0">
                <a:latin typeface="Imprint MT Shadow" pitchFamily="82" charset="0"/>
              </a:rPr>
              <a:t> 1241-1242 </a:t>
            </a:r>
            <a:r>
              <a:rPr lang="hu-HU" sz="1600" i="1" dirty="0" err="1" smtClean="0">
                <a:latin typeface="Imprint MT Shadow" pitchFamily="82" charset="0"/>
              </a:rPr>
              <a:t>attributed</a:t>
            </a:r>
            <a:r>
              <a:rPr lang="hu-HU" sz="1600" i="1" dirty="0" smtClean="0">
                <a:latin typeface="Imprint MT Shadow" pitchFamily="82" charset="0"/>
              </a:rPr>
              <a:t> </a:t>
            </a:r>
            <a:r>
              <a:rPr lang="hu-HU" sz="1600" i="1" dirty="0" err="1" smtClean="0">
                <a:latin typeface="Imprint MT Shadow" pitchFamily="82" charset="0"/>
              </a:rPr>
              <a:t>to</a:t>
            </a:r>
            <a:r>
              <a:rPr lang="hu-HU" sz="1600" i="1" dirty="0" smtClean="0">
                <a:latin typeface="Imprint MT Shadow" pitchFamily="82" charset="0"/>
              </a:rPr>
              <a:t> </a:t>
            </a:r>
            <a:r>
              <a:rPr lang="hu-HU" sz="1600" i="1" dirty="0" err="1" smtClean="0">
                <a:latin typeface="Imprint MT Shadow" pitchFamily="82" charset="0"/>
              </a:rPr>
              <a:t>the</a:t>
            </a:r>
            <a:r>
              <a:rPr lang="hu-HU" sz="1600" i="1" dirty="0" smtClean="0">
                <a:latin typeface="Imprint MT Shadow" pitchFamily="82" charset="0"/>
              </a:rPr>
              <a:t> </a:t>
            </a:r>
            <a:r>
              <a:rPr lang="hu-HU" sz="1600" i="1" dirty="0" err="1" smtClean="0">
                <a:latin typeface="Imprint MT Shadow" pitchFamily="82" charset="0"/>
              </a:rPr>
              <a:t>Tatars</a:t>
            </a:r>
            <a:r>
              <a:rPr lang="hu-HU" sz="1600" i="1" dirty="0" smtClean="0">
                <a:latin typeface="Imprint MT Shadow" pitchFamily="82" charset="0"/>
              </a:rPr>
              <a:t>, Béla IV had a </a:t>
            </a:r>
            <a:r>
              <a:rPr lang="hu-HU" sz="1600" i="1" dirty="0" err="1" smtClean="0">
                <a:latin typeface="Imprint MT Shadow" pitchFamily="82" charset="0"/>
              </a:rPr>
              <a:t>fortified</a:t>
            </a:r>
            <a:r>
              <a:rPr lang="hu-HU" sz="1600" i="1" dirty="0" smtClean="0">
                <a:latin typeface="Imprint MT Shadow" pitchFamily="82" charset="0"/>
              </a:rPr>
              <a:t> </a:t>
            </a:r>
            <a:r>
              <a:rPr lang="hu-HU" sz="1600" i="1" dirty="0" err="1" smtClean="0">
                <a:latin typeface="Imprint MT Shadow" pitchFamily="82" charset="0"/>
              </a:rPr>
              <a:t>town</a:t>
            </a:r>
            <a:r>
              <a:rPr lang="hu-HU" sz="1600" i="1" dirty="0" smtClean="0">
                <a:latin typeface="Imprint MT Shadow" pitchFamily="82" charset="0"/>
              </a:rPr>
              <a:t> </a:t>
            </a:r>
            <a:r>
              <a:rPr lang="hu-HU" sz="1600" i="1" dirty="0" err="1" smtClean="0">
                <a:latin typeface="Imprint MT Shadow" pitchFamily="82" charset="0"/>
              </a:rPr>
              <a:t>built</a:t>
            </a:r>
            <a:r>
              <a:rPr lang="hu-HU" sz="1600" i="1" dirty="0" smtClean="0">
                <a:latin typeface="Imprint MT Shadow" pitchFamily="82" charset="0"/>
              </a:rPr>
              <a:t> </a:t>
            </a:r>
            <a:r>
              <a:rPr lang="hu-HU" sz="1600" i="1" dirty="0" err="1" smtClean="0">
                <a:latin typeface="Imprint MT Shadow" pitchFamily="82" charset="0"/>
              </a:rPr>
              <a:t>on</a:t>
            </a:r>
            <a:r>
              <a:rPr lang="hu-HU" sz="1600" i="1" dirty="0" smtClean="0">
                <a:latin typeface="Imprint MT Shadow" pitchFamily="82" charset="0"/>
              </a:rPr>
              <a:t> </a:t>
            </a:r>
            <a:r>
              <a:rPr lang="hu-HU" sz="1600" i="1" dirty="0" err="1" smtClean="0">
                <a:latin typeface="Imprint MT Shadow" pitchFamily="82" charset="0"/>
              </a:rPr>
              <a:t>the</a:t>
            </a:r>
            <a:r>
              <a:rPr lang="hu-HU" sz="1600" i="1" dirty="0" smtClean="0">
                <a:latin typeface="Imprint MT Shadow" pitchFamily="82" charset="0"/>
              </a:rPr>
              <a:t> </a:t>
            </a:r>
            <a:r>
              <a:rPr lang="hu-HU" sz="1600" i="1" dirty="0" err="1" smtClean="0">
                <a:latin typeface="Imprint MT Shadow" pitchFamily="82" charset="0"/>
              </a:rPr>
              <a:t>Castle</a:t>
            </a:r>
            <a:r>
              <a:rPr lang="hu-HU" sz="1600" i="1" dirty="0" smtClean="0">
                <a:latin typeface="Imprint MT Shadow" pitchFamily="82" charset="0"/>
              </a:rPr>
              <a:t> Hill of </a:t>
            </a:r>
            <a:r>
              <a:rPr lang="hu-HU" sz="1600" i="1" dirty="0" err="1" smtClean="0">
                <a:latin typeface="Imprint MT Shadow" pitchFamily="82" charset="0"/>
              </a:rPr>
              <a:t>Buda.The</a:t>
            </a:r>
            <a:r>
              <a:rPr lang="hu-HU" sz="1600" i="1" dirty="0" smtClean="0">
                <a:latin typeface="Imprint MT Shadow" pitchFamily="82" charset="0"/>
              </a:rPr>
              <a:t> </a:t>
            </a:r>
            <a:r>
              <a:rPr lang="hu-HU" sz="1600" i="1" dirty="0" err="1" smtClean="0">
                <a:latin typeface="Imprint MT Shadow" pitchFamily="82" charset="0"/>
              </a:rPr>
              <a:t>Turks</a:t>
            </a:r>
            <a:r>
              <a:rPr lang="hu-HU" sz="1600" i="1" dirty="0" smtClean="0">
                <a:latin typeface="Imprint MT Shadow" pitchFamily="82" charset="0"/>
              </a:rPr>
              <a:t> </a:t>
            </a:r>
            <a:r>
              <a:rPr lang="hu-HU" sz="1600" i="1" dirty="0" err="1" smtClean="0">
                <a:latin typeface="Imprint MT Shadow" pitchFamily="82" charset="0"/>
              </a:rPr>
              <a:t>took</a:t>
            </a:r>
            <a:r>
              <a:rPr lang="hu-HU" sz="1600" i="1" dirty="0" smtClean="0">
                <a:latin typeface="Imprint MT Shadow" pitchFamily="82" charset="0"/>
              </a:rPr>
              <a:t> </a:t>
            </a:r>
            <a:r>
              <a:rPr lang="hu-HU" sz="1600" i="1" dirty="0" err="1" smtClean="0">
                <a:latin typeface="Imprint MT Shadow" pitchFamily="82" charset="0"/>
              </a:rPr>
              <a:t>the</a:t>
            </a:r>
            <a:r>
              <a:rPr lang="hu-HU" sz="1600" i="1" dirty="0" smtClean="0">
                <a:latin typeface="Imprint MT Shadow" pitchFamily="82" charset="0"/>
              </a:rPr>
              <a:t> </a:t>
            </a:r>
            <a:r>
              <a:rPr lang="hu-HU" sz="1600" i="1" dirty="0" err="1" smtClean="0">
                <a:latin typeface="Imprint MT Shadow" pitchFamily="82" charset="0"/>
              </a:rPr>
              <a:t>castle</a:t>
            </a:r>
            <a:r>
              <a:rPr lang="hu-HU" sz="1600" i="1" dirty="0" smtClean="0">
                <a:latin typeface="Imprint MT Shadow" pitchFamily="82" charset="0"/>
              </a:rPr>
              <a:t> </a:t>
            </a:r>
            <a:r>
              <a:rPr lang="hu-HU" sz="1600" i="1" dirty="0" err="1" smtClean="0">
                <a:latin typeface="Imprint MT Shadow" pitchFamily="82" charset="0"/>
              </a:rPr>
              <a:t>by</a:t>
            </a:r>
            <a:r>
              <a:rPr lang="hu-HU" sz="1600" i="1" dirty="0" smtClean="0">
                <a:latin typeface="Imprint MT Shadow" pitchFamily="82" charset="0"/>
              </a:rPr>
              <a:t> </a:t>
            </a:r>
            <a:r>
              <a:rPr lang="hu-HU" sz="1600" i="1" dirty="0" err="1" smtClean="0">
                <a:latin typeface="Imprint MT Shadow" pitchFamily="82" charset="0"/>
              </a:rPr>
              <a:t>ruse</a:t>
            </a:r>
            <a:r>
              <a:rPr lang="hu-HU" sz="1600" i="1" dirty="0" smtClean="0">
                <a:latin typeface="Imprint MT Shadow" pitchFamily="82" charset="0"/>
              </a:rPr>
              <a:t> </a:t>
            </a:r>
            <a:r>
              <a:rPr lang="hu-HU" sz="1600" i="1" dirty="0" err="1" smtClean="0">
                <a:latin typeface="Imprint MT Shadow" pitchFamily="82" charset="0"/>
              </a:rPr>
              <a:t>in</a:t>
            </a:r>
            <a:r>
              <a:rPr lang="hu-HU" sz="1600" i="1" dirty="0" smtClean="0">
                <a:latin typeface="Imprint MT Shadow" pitchFamily="82" charset="0"/>
              </a:rPr>
              <a:t> 1541 and made </a:t>
            </a:r>
            <a:r>
              <a:rPr lang="hu-HU" sz="1600" i="1" dirty="0" err="1" smtClean="0">
                <a:latin typeface="Imprint MT Shadow" pitchFamily="82" charset="0"/>
              </a:rPr>
              <a:t>it</a:t>
            </a:r>
            <a:r>
              <a:rPr lang="hu-HU" sz="1600" i="1" dirty="0" smtClean="0">
                <a:latin typeface="Imprint MT Shadow" pitchFamily="82" charset="0"/>
              </a:rPr>
              <a:t> </a:t>
            </a:r>
            <a:r>
              <a:rPr lang="hu-HU" sz="1600" i="1" dirty="0" err="1" smtClean="0">
                <a:latin typeface="Imprint MT Shadow" pitchFamily="82" charset="0"/>
              </a:rPr>
              <a:t>the</a:t>
            </a:r>
            <a:r>
              <a:rPr lang="hu-HU" sz="1600" i="1" dirty="0" smtClean="0">
                <a:latin typeface="Imprint MT Shadow" pitchFamily="82" charset="0"/>
              </a:rPr>
              <a:t> centre of </a:t>
            </a:r>
            <a:r>
              <a:rPr lang="hu-HU" sz="1600" i="1" dirty="0" err="1" smtClean="0">
                <a:latin typeface="Imprint MT Shadow" pitchFamily="82" charset="0"/>
              </a:rPr>
              <a:t>their</a:t>
            </a:r>
            <a:r>
              <a:rPr lang="hu-HU" sz="1600" i="1" dirty="0" smtClean="0">
                <a:latin typeface="Imprint MT Shadow" pitchFamily="82" charset="0"/>
              </a:rPr>
              <a:t> </a:t>
            </a:r>
            <a:r>
              <a:rPr lang="hu-HU" sz="1600" i="1" dirty="0" err="1" smtClean="0">
                <a:latin typeface="Imprint MT Shadow" pitchFamily="82" charset="0"/>
              </a:rPr>
              <a:t>Hungarian</a:t>
            </a:r>
            <a:r>
              <a:rPr lang="hu-HU" sz="1600" i="1" dirty="0" smtClean="0">
                <a:latin typeface="Imprint MT Shadow" pitchFamily="82" charset="0"/>
              </a:rPr>
              <a:t> </a:t>
            </a:r>
            <a:r>
              <a:rPr lang="hu-HU" sz="1600" i="1" dirty="0" err="1" smtClean="0">
                <a:latin typeface="Imprint MT Shadow" pitchFamily="82" charset="0"/>
              </a:rPr>
              <a:t>Province</a:t>
            </a:r>
            <a:r>
              <a:rPr lang="hu-HU" sz="1600" i="1" dirty="0" smtClean="0">
                <a:latin typeface="Imprint MT Shadow" pitchFamily="82" charset="0"/>
              </a:rPr>
              <a:t>. </a:t>
            </a:r>
            <a:r>
              <a:rPr lang="hu-HU" sz="1600" i="1" dirty="0" err="1" smtClean="0">
                <a:latin typeface="Imprint MT Shadow" pitchFamily="82" charset="0"/>
              </a:rPr>
              <a:t>After</a:t>
            </a:r>
            <a:r>
              <a:rPr lang="hu-HU" sz="1600" i="1" dirty="0" smtClean="0">
                <a:latin typeface="Imprint MT Shadow" pitchFamily="82" charset="0"/>
              </a:rPr>
              <a:t>  </a:t>
            </a:r>
            <a:r>
              <a:rPr lang="hu-HU" sz="1600" i="1" dirty="0" err="1" smtClean="0">
                <a:latin typeface="Imprint MT Shadow" pitchFamily="82" charset="0"/>
              </a:rPr>
              <a:t>several</a:t>
            </a:r>
            <a:r>
              <a:rPr lang="hu-HU" sz="1600" i="1" dirty="0" smtClean="0">
                <a:latin typeface="Imprint MT Shadow" pitchFamily="82" charset="0"/>
              </a:rPr>
              <a:t> </a:t>
            </a:r>
            <a:r>
              <a:rPr lang="hu-HU" sz="1600" i="1" dirty="0" err="1" smtClean="0">
                <a:latin typeface="Imprint MT Shadow" pitchFamily="82" charset="0"/>
              </a:rPr>
              <a:t>unsuccesfull</a:t>
            </a:r>
            <a:r>
              <a:rPr lang="hu-HU" sz="1600" i="1" dirty="0" smtClean="0">
                <a:latin typeface="Imprint MT Shadow" pitchFamily="82" charset="0"/>
              </a:rPr>
              <a:t> </a:t>
            </a:r>
            <a:r>
              <a:rPr lang="hu-HU" sz="1600" i="1" dirty="0" err="1" smtClean="0">
                <a:latin typeface="Imprint MT Shadow" pitchFamily="82" charset="0"/>
              </a:rPr>
              <a:t>attemptsthe</a:t>
            </a:r>
            <a:r>
              <a:rPr lang="hu-HU" sz="1600" i="1" dirty="0" smtClean="0">
                <a:latin typeface="Imprint MT Shadow" pitchFamily="82" charset="0"/>
              </a:rPr>
              <a:t> </a:t>
            </a:r>
            <a:r>
              <a:rPr lang="hu-HU" sz="1600" i="1" dirty="0" err="1" smtClean="0">
                <a:latin typeface="Imprint MT Shadow" pitchFamily="82" charset="0"/>
              </a:rPr>
              <a:t>united</a:t>
            </a:r>
            <a:r>
              <a:rPr lang="hu-HU" sz="1600" i="1" dirty="0" smtClean="0">
                <a:latin typeface="Imprint MT Shadow" pitchFamily="82" charset="0"/>
              </a:rPr>
              <a:t> </a:t>
            </a:r>
            <a:r>
              <a:rPr lang="hu-HU" sz="1600" i="1" dirty="0" err="1" smtClean="0">
                <a:latin typeface="Imprint MT Shadow" pitchFamily="82" charset="0"/>
              </a:rPr>
              <a:t>christian</a:t>
            </a:r>
            <a:r>
              <a:rPr lang="hu-HU" sz="1600" i="1" dirty="0" smtClean="0">
                <a:latin typeface="Imprint MT Shadow" pitchFamily="82" charset="0"/>
              </a:rPr>
              <a:t> </a:t>
            </a:r>
            <a:r>
              <a:rPr lang="hu-HU" sz="1600" i="1" dirty="0" err="1" smtClean="0">
                <a:latin typeface="Imprint MT Shadow" pitchFamily="82" charset="0"/>
              </a:rPr>
              <a:t>armies</a:t>
            </a:r>
            <a:r>
              <a:rPr lang="hu-HU" sz="1600" i="1" dirty="0" smtClean="0">
                <a:latin typeface="Imprint MT Shadow" pitchFamily="82" charset="0"/>
              </a:rPr>
              <a:t> </a:t>
            </a:r>
            <a:r>
              <a:rPr lang="hu-HU" sz="1600" i="1" dirty="0" err="1" smtClean="0">
                <a:latin typeface="Imprint MT Shadow" pitchFamily="82" charset="0"/>
              </a:rPr>
              <a:t>took</a:t>
            </a:r>
            <a:r>
              <a:rPr lang="hu-HU" sz="1600" i="1" dirty="0" smtClean="0">
                <a:latin typeface="Imprint MT Shadow" pitchFamily="82" charset="0"/>
              </a:rPr>
              <a:t> </a:t>
            </a:r>
            <a:r>
              <a:rPr lang="hu-HU" sz="1600" i="1" dirty="0" err="1" smtClean="0">
                <a:latin typeface="Imprint MT Shadow" pitchFamily="82" charset="0"/>
              </a:rPr>
              <a:t>it</a:t>
            </a:r>
            <a:r>
              <a:rPr lang="hu-HU" sz="1600" i="1" dirty="0" smtClean="0">
                <a:latin typeface="Imprint MT Shadow" pitchFamily="82" charset="0"/>
              </a:rPr>
              <a:t> back </a:t>
            </a:r>
            <a:r>
              <a:rPr lang="hu-HU" sz="1600" i="1" dirty="0" err="1" smtClean="0">
                <a:latin typeface="Imprint MT Shadow" pitchFamily="82" charset="0"/>
              </a:rPr>
              <a:t>in</a:t>
            </a:r>
            <a:r>
              <a:rPr lang="hu-HU" sz="1600" i="1" dirty="0" smtClean="0">
                <a:latin typeface="Imprint MT Shadow" pitchFamily="82" charset="0"/>
              </a:rPr>
              <a:t> 1686. The </a:t>
            </a:r>
            <a:r>
              <a:rPr lang="hu-HU" sz="1600" i="1" dirty="0" err="1" smtClean="0">
                <a:latin typeface="Imprint MT Shadow" pitchFamily="82" charset="0"/>
              </a:rPr>
              <a:t>place</a:t>
            </a:r>
            <a:r>
              <a:rPr lang="hu-HU" sz="1600" i="1" dirty="0" smtClean="0">
                <a:latin typeface="Imprint MT Shadow" pitchFamily="82" charset="0"/>
              </a:rPr>
              <a:t> </a:t>
            </a:r>
            <a:r>
              <a:rPr lang="hu-HU" sz="1600" i="1" dirty="0" err="1" smtClean="0">
                <a:latin typeface="Imprint MT Shadow" pitchFamily="82" charset="0"/>
              </a:rPr>
              <a:t>was</a:t>
            </a:r>
            <a:r>
              <a:rPr lang="hu-HU" sz="1600" i="1" dirty="0" smtClean="0">
                <a:latin typeface="Imprint MT Shadow" pitchFamily="82" charset="0"/>
              </a:rPr>
              <a:t> almost </a:t>
            </a:r>
            <a:r>
              <a:rPr lang="hu-HU" sz="1600" i="1" dirty="0" err="1" smtClean="0">
                <a:latin typeface="Imprint MT Shadow" pitchFamily="82" charset="0"/>
              </a:rPr>
              <a:t>entirely</a:t>
            </a:r>
            <a:r>
              <a:rPr lang="hu-HU" sz="1600" i="1" dirty="0" smtClean="0">
                <a:latin typeface="Imprint MT Shadow" pitchFamily="82" charset="0"/>
              </a:rPr>
              <a:t> </a:t>
            </a:r>
            <a:r>
              <a:rPr lang="hu-HU" sz="1600" i="1" dirty="0" err="1" smtClean="0">
                <a:latin typeface="Imprint MT Shadow" pitchFamily="82" charset="0"/>
              </a:rPr>
              <a:t>destroyed</a:t>
            </a:r>
            <a:r>
              <a:rPr lang="hu-HU" sz="1600" i="1" dirty="0" smtClean="0">
                <a:latin typeface="Imprint MT Shadow" pitchFamily="82" charset="0"/>
              </a:rPr>
              <a:t> </a:t>
            </a:r>
            <a:r>
              <a:rPr lang="hu-HU" sz="1600" i="1" dirty="0" err="1" smtClean="0">
                <a:latin typeface="Imprint MT Shadow" pitchFamily="82" charset="0"/>
              </a:rPr>
              <a:t>during</a:t>
            </a:r>
            <a:r>
              <a:rPr lang="hu-HU" sz="1600" i="1" dirty="0" smtClean="0">
                <a:latin typeface="Imprint MT Shadow" pitchFamily="82" charset="0"/>
              </a:rPr>
              <a:t> </a:t>
            </a:r>
            <a:r>
              <a:rPr lang="hu-HU" sz="1600" i="1" dirty="0" err="1" smtClean="0">
                <a:latin typeface="Imprint MT Shadow" pitchFamily="82" charset="0"/>
              </a:rPr>
              <a:t>the</a:t>
            </a:r>
            <a:r>
              <a:rPr lang="hu-HU" sz="1600" i="1" dirty="0" smtClean="0">
                <a:latin typeface="Imprint MT Shadow" pitchFamily="82" charset="0"/>
              </a:rPr>
              <a:t> </a:t>
            </a:r>
            <a:r>
              <a:rPr lang="hu-HU" sz="1600" i="1" dirty="0" err="1" smtClean="0">
                <a:latin typeface="Imprint MT Shadow" pitchFamily="82" charset="0"/>
              </a:rPr>
              <a:t>siege</a:t>
            </a:r>
            <a:r>
              <a:rPr lang="hu-HU" sz="1600" i="1" dirty="0" smtClean="0">
                <a:latin typeface="Imprint MT Shadow" pitchFamily="82" charset="0"/>
              </a:rPr>
              <a:t>.</a:t>
            </a:r>
            <a:endParaRPr lang="hu-HU" sz="1600" i="1" dirty="0">
              <a:latin typeface="Imprint MT Shadow" pitchFamily="82" charset="0"/>
            </a:endParaRPr>
          </a:p>
        </p:txBody>
      </p:sp>
      <p:pic>
        <p:nvPicPr>
          <p:cNvPr id="4" name="Kép 3" descr="http://www.futas.net/hungary/Budapest/Budai-Varnegyed/budavarikepek/budai-var-001.jpg"/>
          <p:cNvPicPr/>
          <p:nvPr/>
        </p:nvPicPr>
        <p:blipFill>
          <a:blip r:embed="rId2" cstate="print"/>
          <a:srcRect/>
          <a:stretch>
            <a:fillRect/>
          </a:stretch>
        </p:blipFill>
        <p:spPr bwMode="auto">
          <a:xfrm>
            <a:off x="2812311" y="2420888"/>
            <a:ext cx="6300192" cy="381642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latin typeface="Imprint MT Shadow" pitchFamily="82" charset="0"/>
              </a:rPr>
              <a:t>Esztergom </a:t>
            </a:r>
            <a:r>
              <a:rPr lang="hu-HU" dirty="0" err="1" smtClean="0">
                <a:latin typeface="Imprint MT Shadow" pitchFamily="82" charset="0"/>
              </a:rPr>
              <a:t>Castle</a:t>
            </a:r>
            <a:r>
              <a:rPr lang="hu-HU" dirty="0">
                <a:latin typeface="Imprint MT Shadow" pitchFamily="82" charset="0"/>
              </a:rPr>
              <a:t/>
            </a:r>
            <a:br>
              <a:rPr lang="hu-HU" dirty="0">
                <a:latin typeface="Imprint MT Shadow" pitchFamily="82" charset="0"/>
              </a:rPr>
            </a:br>
            <a:endParaRPr lang="hu-HU" dirty="0">
              <a:latin typeface="Imprint MT Shadow" pitchFamily="82" charset="0"/>
            </a:endParaRPr>
          </a:p>
        </p:txBody>
      </p:sp>
      <p:pic>
        <p:nvPicPr>
          <p:cNvPr id="4" name="Tartalom helye 3" descr="http://static.panoramio.com/photos/large/72801738.jpg"/>
          <p:cNvPicPr>
            <a:picLocks noGrp="1"/>
          </p:cNvPicPr>
          <p:nvPr>
            <p:ph idx="1"/>
          </p:nvPr>
        </p:nvPicPr>
        <p:blipFill>
          <a:blip r:embed="rId2" cstate="print"/>
          <a:srcRect/>
          <a:stretch>
            <a:fillRect/>
          </a:stretch>
        </p:blipFill>
        <p:spPr bwMode="auto">
          <a:xfrm>
            <a:off x="5004048" y="1916832"/>
            <a:ext cx="3995573" cy="3196952"/>
          </a:xfrm>
          <a:prstGeom prst="ellipse">
            <a:avLst/>
          </a:prstGeom>
          <a:ln>
            <a:noFill/>
          </a:ln>
          <a:effectLst>
            <a:softEdge rad="112500"/>
          </a:effectLst>
        </p:spPr>
      </p:pic>
      <p:sp>
        <p:nvSpPr>
          <p:cNvPr id="6" name="Szövegdoboz 5"/>
          <p:cNvSpPr txBox="1"/>
          <p:nvPr/>
        </p:nvSpPr>
        <p:spPr>
          <a:xfrm>
            <a:off x="0" y="980728"/>
            <a:ext cx="5148064" cy="4770537"/>
          </a:xfrm>
          <a:prstGeom prst="rect">
            <a:avLst/>
          </a:prstGeom>
          <a:noFill/>
        </p:spPr>
        <p:txBody>
          <a:bodyPr wrap="square" rtlCol="0">
            <a:spAutoFit/>
          </a:bodyPr>
          <a:lstStyle/>
          <a:p>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Prince Géza </a:t>
            </a:r>
            <a:r>
              <a:rPr lang="hu-HU" sz="1600" dirty="0" err="1" smtClean="0">
                <a:latin typeface="Imprint MT Shadow" pitchFamily="82" charset="0"/>
              </a:rPr>
              <a:t>who</a:t>
            </a:r>
            <a:r>
              <a:rPr lang="hu-HU" sz="1600" dirty="0" smtClean="0">
                <a:latin typeface="Imprint MT Shadow" pitchFamily="82" charset="0"/>
              </a:rPr>
              <a:t> had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first</a:t>
            </a:r>
            <a:r>
              <a:rPr lang="hu-HU" sz="1600" dirty="0" smtClean="0">
                <a:latin typeface="Imprint MT Shadow" pitchFamily="82" charset="0"/>
              </a:rPr>
              <a:t> </a:t>
            </a:r>
            <a:r>
              <a:rPr lang="hu-HU" sz="1600" dirty="0" err="1" smtClean="0">
                <a:latin typeface="Imprint MT Shadow" pitchFamily="82" charset="0"/>
              </a:rPr>
              <a:t>medieval</a:t>
            </a:r>
            <a:r>
              <a:rPr lang="hu-HU" sz="1600" dirty="0" smtClean="0">
                <a:latin typeface="Imprint MT Shadow" pitchFamily="82" charset="0"/>
              </a:rPr>
              <a:t> </a:t>
            </a:r>
            <a:r>
              <a:rPr lang="hu-HU" sz="1600" dirty="0" err="1" smtClean="0">
                <a:latin typeface="Imprint MT Shadow" pitchFamily="82" charset="0"/>
              </a:rPr>
              <a:t>xcastle</a:t>
            </a:r>
            <a:r>
              <a:rPr lang="hu-HU" sz="1600" dirty="0" smtClean="0">
                <a:latin typeface="Imprint MT Shadow" pitchFamily="82" charset="0"/>
              </a:rPr>
              <a:t> </a:t>
            </a:r>
            <a:r>
              <a:rPr lang="hu-HU" sz="1600" dirty="0" err="1" smtClean="0">
                <a:latin typeface="Imprint MT Shadow" pitchFamily="82" charset="0"/>
              </a:rPr>
              <a:t>built</a:t>
            </a:r>
            <a:r>
              <a:rPr lang="hu-HU" sz="1600" dirty="0" smtClean="0">
                <a:latin typeface="Imprint MT Shadow" pitchFamily="82" charset="0"/>
              </a:rPr>
              <a:t> </a:t>
            </a:r>
            <a:r>
              <a:rPr lang="hu-HU" sz="1600" dirty="0" err="1" smtClean="0">
                <a:latin typeface="Imprint MT Shadow" pitchFamily="82" charset="0"/>
              </a:rPr>
              <a:t>on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ruins</a:t>
            </a:r>
            <a:r>
              <a:rPr lang="hu-HU" sz="1600" dirty="0" smtClean="0">
                <a:latin typeface="Imprint MT Shadow" pitchFamily="82" charset="0"/>
              </a:rPr>
              <a:t> of a </a:t>
            </a:r>
            <a:r>
              <a:rPr lang="hu-HU" sz="1600" dirty="0" err="1" smtClean="0">
                <a:latin typeface="Imprint MT Shadow" pitchFamily="82" charset="0"/>
              </a:rPr>
              <a:t>Roman</a:t>
            </a:r>
            <a:r>
              <a:rPr lang="hu-HU" sz="1600" dirty="0" smtClean="0">
                <a:latin typeface="Imprint MT Shadow" pitchFamily="82" charset="0"/>
              </a:rPr>
              <a:t> </a:t>
            </a:r>
            <a:r>
              <a:rPr lang="hu-HU" sz="1600" dirty="0" err="1" smtClean="0">
                <a:latin typeface="Imprint MT Shadow" pitchFamily="82" charset="0"/>
              </a:rPr>
              <a:t>bulwark</a:t>
            </a:r>
            <a:r>
              <a:rPr lang="hu-HU" sz="1600" dirty="0" smtClean="0">
                <a:latin typeface="Imprint MT Shadow" pitchFamily="82" charset="0"/>
              </a:rPr>
              <a:t>. </a:t>
            </a:r>
            <a:r>
              <a:rPr lang="hu-HU" sz="1600" dirty="0" err="1" smtClean="0">
                <a:latin typeface="Imprint MT Shadow" pitchFamily="82" charset="0"/>
              </a:rPr>
              <a:t>His</a:t>
            </a:r>
            <a:r>
              <a:rPr lang="hu-HU" sz="1600" dirty="0" smtClean="0">
                <a:latin typeface="Imprint MT Shadow" pitchFamily="82" charset="0"/>
              </a:rPr>
              <a:t> </a:t>
            </a:r>
            <a:r>
              <a:rPr lang="hu-HU" sz="1600" dirty="0" err="1" smtClean="0">
                <a:latin typeface="Imprint MT Shadow" pitchFamily="82" charset="0"/>
              </a:rPr>
              <a:t>son</a:t>
            </a:r>
            <a:r>
              <a:rPr lang="hu-HU" sz="1600" dirty="0" smtClean="0">
                <a:latin typeface="Imprint MT Shadow" pitchFamily="82" charset="0"/>
              </a:rPr>
              <a:t> St. István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born</a:t>
            </a:r>
            <a:r>
              <a:rPr lang="hu-HU" sz="1600" dirty="0" smtClean="0">
                <a:latin typeface="Imprint MT Shadow" pitchFamily="82" charset="0"/>
              </a:rPr>
              <a:t> here </a:t>
            </a:r>
            <a:r>
              <a:rPr lang="hu-HU" sz="1600" dirty="0" err="1" smtClean="0">
                <a:latin typeface="Imprint MT Shadow" pitchFamily="82" charset="0"/>
              </a:rPr>
              <a:t>between</a:t>
            </a:r>
            <a:r>
              <a:rPr lang="hu-HU" sz="1600" dirty="0" smtClean="0">
                <a:latin typeface="Imprint MT Shadow" pitchFamily="82" charset="0"/>
              </a:rPr>
              <a:t> 969 and 975, </a:t>
            </a:r>
            <a:r>
              <a:rPr lang="hu-HU" sz="1600" dirty="0" err="1" smtClean="0">
                <a:latin typeface="Imprint MT Shadow" pitchFamily="82" charset="0"/>
              </a:rPr>
              <a:t>who</a:t>
            </a:r>
            <a:r>
              <a:rPr lang="hu-HU" sz="1600" dirty="0" smtClean="0">
                <a:latin typeface="Imprint MT Shadow" pitchFamily="82" charset="0"/>
              </a:rPr>
              <a:t> </a:t>
            </a:r>
            <a:r>
              <a:rPr lang="hu-HU" sz="1600" dirty="0" err="1" smtClean="0">
                <a:latin typeface="Imprint MT Shadow" pitchFamily="82" charset="0"/>
              </a:rPr>
              <a:t>established</a:t>
            </a:r>
            <a:r>
              <a:rPr lang="hu-HU" sz="1600" dirty="0" smtClean="0">
                <a:latin typeface="Imprint MT Shadow" pitchFamily="82" charset="0"/>
              </a:rPr>
              <a:t> an </a:t>
            </a:r>
            <a:r>
              <a:rPr lang="hu-HU" sz="1600" dirty="0" err="1" smtClean="0">
                <a:latin typeface="Imprint MT Shadow" pitchFamily="82" charset="0"/>
              </a:rPr>
              <a:t>archiepiscopacy</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castla</a:t>
            </a:r>
            <a:r>
              <a:rPr lang="hu-HU" sz="1600" dirty="0" smtClean="0">
                <a:latin typeface="Imprint MT Shadow" pitchFamily="82" charset="0"/>
              </a:rPr>
              <a:t> </a:t>
            </a:r>
            <a:r>
              <a:rPr lang="hu-HU" sz="1600" dirty="0" err="1" smtClean="0">
                <a:latin typeface="Imprint MT Shadow" pitchFamily="82" charset="0"/>
              </a:rPr>
              <a:t>at</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millenium</a:t>
            </a:r>
            <a:r>
              <a:rPr lang="hu-HU" sz="1600" dirty="0" smtClean="0">
                <a:latin typeface="Imprint MT Shadow" pitchFamily="82" charset="0"/>
              </a:rPr>
              <a:t>. </a:t>
            </a:r>
            <a:r>
              <a:rPr lang="hu-HU" sz="1600" dirty="0" err="1" smtClean="0">
                <a:latin typeface="Imprint MT Shadow" pitchFamily="82" charset="0"/>
              </a:rPr>
              <a:t>Bailiff</a:t>
            </a:r>
            <a:r>
              <a:rPr lang="hu-HU" sz="1600" dirty="0" smtClean="0">
                <a:latin typeface="Imprint MT Shadow" pitchFamily="82" charset="0"/>
              </a:rPr>
              <a:t> Simon </a:t>
            </a:r>
            <a:r>
              <a:rPr lang="hu-HU" sz="1600" dirty="0" err="1" smtClean="0">
                <a:latin typeface="Imprint MT Shadow" pitchFamily="82" charset="0"/>
              </a:rPr>
              <a:t>managed</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hold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fortification</a:t>
            </a:r>
            <a:r>
              <a:rPr lang="hu-HU" sz="1600" dirty="0" smtClean="0">
                <a:latin typeface="Imprint MT Shadow" pitchFamily="82" charset="0"/>
              </a:rPr>
              <a:t> </a:t>
            </a:r>
            <a:r>
              <a:rPr lang="hu-HU" sz="1600" dirty="0" err="1" smtClean="0">
                <a:latin typeface="Imprint MT Shadow" pitchFamily="82" charset="0"/>
              </a:rPr>
              <a:t>against</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siege</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Tatars</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1242.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only</a:t>
            </a:r>
            <a:r>
              <a:rPr lang="hu-HU" sz="1600" dirty="0" smtClean="0">
                <a:latin typeface="Imprint MT Shadow" pitchFamily="82" charset="0"/>
              </a:rPr>
              <a:t> </a:t>
            </a:r>
            <a:r>
              <a:rPr lang="hu-HU" sz="1600" dirty="0" err="1" smtClean="0">
                <a:latin typeface="Imprint MT Shadow" pitchFamily="82" charset="0"/>
              </a:rPr>
              <a:t>Achbishof</a:t>
            </a:r>
            <a:r>
              <a:rPr lang="hu-HU" sz="1600" dirty="0" smtClean="0">
                <a:latin typeface="Imprint MT Shadow" pitchFamily="82" charset="0"/>
              </a:rPr>
              <a:t> Csanád </a:t>
            </a:r>
            <a:r>
              <a:rPr lang="hu-HU" sz="1600" dirty="0" err="1" smtClean="0">
                <a:latin typeface="Imprint MT Shadow" pitchFamily="82" charset="0"/>
              </a:rPr>
              <a:t>telegdi</a:t>
            </a:r>
            <a:r>
              <a:rPr lang="hu-HU" sz="1600" dirty="0" smtClean="0">
                <a:latin typeface="Imprint MT Shadow" pitchFamily="82" charset="0"/>
              </a:rPr>
              <a:t> </a:t>
            </a:r>
            <a:r>
              <a:rPr lang="hu-HU" sz="1600" dirty="0" err="1" smtClean="0">
                <a:latin typeface="Imprint MT Shadow" pitchFamily="82" charset="0"/>
              </a:rPr>
              <a:t>who</a:t>
            </a:r>
            <a:r>
              <a:rPr lang="hu-HU" sz="1600" dirty="0" smtClean="0">
                <a:latin typeface="Imprint MT Shadow" pitchFamily="82" charset="0"/>
              </a:rPr>
              <a:t> had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see</a:t>
            </a:r>
            <a:r>
              <a:rPr lang="hu-HU" sz="1600" dirty="0" smtClean="0">
                <a:latin typeface="Imprint MT Shadow" pitchFamily="82" charset="0"/>
              </a:rPr>
              <a:t> </a:t>
            </a:r>
            <a:r>
              <a:rPr lang="hu-HU" sz="1600" dirty="0" err="1" smtClean="0">
                <a:latin typeface="Imprint MT Shadow" pitchFamily="82" charset="0"/>
              </a:rPr>
              <a:t>reconstructed</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1330’s and 40’s </a:t>
            </a:r>
            <a:r>
              <a:rPr lang="hu-HU" sz="1600" dirty="0" err="1" smtClean="0">
                <a:latin typeface="Imprint MT Shadow" pitchFamily="82" charset="0"/>
              </a:rPr>
              <a:t>after</a:t>
            </a:r>
            <a:r>
              <a:rPr lang="hu-HU" sz="1600" dirty="0" smtClean="0">
                <a:latin typeface="Imprint MT Shadow" pitchFamily="82" charset="0"/>
              </a:rPr>
              <a:t> </a:t>
            </a:r>
            <a:r>
              <a:rPr lang="hu-HU" sz="1600" dirty="0" err="1" smtClean="0">
                <a:latin typeface="Imprint MT Shadow" pitchFamily="82" charset="0"/>
              </a:rPr>
              <a:t>having</a:t>
            </a:r>
            <a:r>
              <a:rPr lang="hu-HU" sz="1600" dirty="0" smtClean="0">
                <a:latin typeface="Imprint MT Shadow" pitchFamily="82" charset="0"/>
              </a:rPr>
              <a:t> </a:t>
            </a:r>
            <a:r>
              <a:rPr lang="hu-HU" sz="1600" dirty="0" err="1" smtClean="0">
                <a:latin typeface="Imprint MT Shadow" pitchFamily="82" charset="0"/>
              </a:rPr>
              <a:t>been</a:t>
            </a:r>
            <a:r>
              <a:rPr lang="hu-HU" sz="1600" dirty="0" smtClean="0">
                <a:latin typeface="Imprint MT Shadow" pitchFamily="82" charset="0"/>
              </a:rPr>
              <a:t> </a:t>
            </a:r>
            <a:r>
              <a:rPr lang="hu-HU" sz="1600" dirty="0" err="1" smtClean="0">
                <a:latin typeface="Imprint MT Shadow" pitchFamily="82" charset="0"/>
              </a:rPr>
              <a:t>sorely</a:t>
            </a:r>
            <a:r>
              <a:rPr lang="hu-HU" sz="1600" dirty="0" smtClean="0">
                <a:latin typeface="Imprint MT Shadow" pitchFamily="82" charset="0"/>
              </a:rPr>
              <a:t> </a:t>
            </a:r>
            <a:r>
              <a:rPr lang="hu-HU" sz="1600" dirty="0" err="1" smtClean="0">
                <a:latin typeface="Imprint MT Shadow" pitchFamily="82" charset="0"/>
              </a:rPr>
              <a:t>tried</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internal</a:t>
            </a:r>
            <a:r>
              <a:rPr lang="hu-HU" sz="1600" dirty="0" smtClean="0">
                <a:latin typeface="Imprint MT Shadow" pitchFamily="82" charset="0"/>
              </a:rPr>
              <a:t> </a:t>
            </a:r>
            <a:r>
              <a:rPr lang="hu-HU" sz="1600" dirty="0" err="1" smtClean="0">
                <a:latin typeface="Imprint MT Shadow" pitchFamily="82" charset="0"/>
              </a:rPr>
              <a:t>strugless</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decades</a:t>
            </a:r>
            <a:r>
              <a:rPr lang="hu-HU" sz="1600" dirty="0" smtClean="0">
                <a:latin typeface="Imprint MT Shadow" pitchFamily="82" charset="0"/>
              </a:rPr>
              <a:t> </a:t>
            </a:r>
            <a:r>
              <a:rPr lang="hu-HU" sz="1600" dirty="0" err="1" smtClean="0">
                <a:latin typeface="Imprint MT Shadow" pitchFamily="82" charset="0"/>
              </a:rPr>
              <a:t>around</a:t>
            </a:r>
            <a:r>
              <a:rPr lang="hu-HU" sz="1600" dirty="0" smtClean="0">
                <a:latin typeface="Imprint MT Shadow" pitchFamily="82" charset="0"/>
              </a:rPr>
              <a:t> 1300. The </a:t>
            </a:r>
            <a:r>
              <a:rPr lang="hu-HU" sz="1600" dirty="0" err="1" smtClean="0">
                <a:latin typeface="Imprint MT Shadow" pitchFamily="82" charset="0"/>
              </a:rPr>
              <a:t>caastle</a:t>
            </a:r>
            <a:r>
              <a:rPr lang="hu-HU" sz="1600" dirty="0" smtClean="0">
                <a:latin typeface="Imprint MT Shadow" pitchFamily="82" charset="0"/>
              </a:rPr>
              <a:t> </a:t>
            </a:r>
            <a:r>
              <a:rPr lang="hu-HU" sz="1600" dirty="0" err="1" smtClean="0">
                <a:latin typeface="Imprint MT Shadow" pitchFamily="82" charset="0"/>
              </a:rPr>
              <a:t>withstood</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assault</a:t>
            </a:r>
            <a:r>
              <a:rPr lang="hu-HU" sz="1600" dirty="0" smtClean="0">
                <a:latin typeface="Imprint MT Shadow" pitchFamily="82" charset="0"/>
              </a:rPr>
              <a:t> of </a:t>
            </a:r>
            <a:r>
              <a:rPr lang="hu-HU" sz="1600" dirty="0" err="1" smtClean="0">
                <a:latin typeface="Imprint MT Shadow" pitchFamily="82" charset="0"/>
              </a:rPr>
              <a:t>Sulejman</a:t>
            </a:r>
            <a:r>
              <a:rPr lang="hu-HU" sz="1600" dirty="0" smtClean="0">
                <a:latin typeface="Imprint MT Shadow" pitchFamily="82" charset="0"/>
              </a:rPr>
              <a:t> II </a:t>
            </a:r>
            <a:r>
              <a:rPr lang="hu-HU" sz="1600" dirty="0" err="1" smtClean="0">
                <a:latin typeface="Imprint MT Shadow" pitchFamily="82" charset="0"/>
              </a:rPr>
              <a:t>for</a:t>
            </a:r>
            <a:r>
              <a:rPr lang="hu-HU" sz="1600" dirty="0" smtClean="0">
                <a:latin typeface="Imprint MT Shadow" pitchFamily="82" charset="0"/>
              </a:rPr>
              <a:t> 17 </a:t>
            </a:r>
            <a:r>
              <a:rPr lang="hu-HU" sz="1600" dirty="0" err="1" smtClean="0">
                <a:latin typeface="Imprint MT Shadow" pitchFamily="82" charset="0"/>
              </a:rPr>
              <a:t>days</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1543 </a:t>
            </a:r>
            <a:r>
              <a:rPr lang="hu-HU" sz="1600" dirty="0" err="1" smtClean="0">
                <a:latin typeface="Imprint MT Shadow" pitchFamily="82" charset="0"/>
              </a:rPr>
              <a:t>only</a:t>
            </a:r>
            <a:r>
              <a:rPr lang="hu-HU" sz="1600" dirty="0" smtClean="0">
                <a:latin typeface="Imprint MT Shadow" pitchFamily="82" charset="0"/>
              </a:rPr>
              <a:t> </a:t>
            </a:r>
            <a:r>
              <a:rPr lang="hu-HU" sz="1600" dirty="0" err="1" smtClean="0">
                <a:latin typeface="Imprint MT Shadow" pitchFamily="82" charset="0"/>
              </a:rPr>
              <a:t>surrendering</a:t>
            </a:r>
            <a:r>
              <a:rPr lang="hu-HU" sz="1600" dirty="0" smtClean="0">
                <a:latin typeface="Imprint MT Shadow" pitchFamily="82" charset="0"/>
              </a:rPr>
              <a:t> </a:t>
            </a:r>
            <a:r>
              <a:rPr lang="hu-HU" sz="1600" dirty="0" err="1" smtClean="0">
                <a:latin typeface="Imprint MT Shadow" pitchFamily="82" charset="0"/>
              </a:rPr>
              <a:t>after</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water</a:t>
            </a:r>
            <a:r>
              <a:rPr lang="hu-HU" sz="1600" dirty="0" smtClean="0">
                <a:latin typeface="Imprint MT Shadow" pitchFamily="82" charset="0"/>
              </a:rPr>
              <a:t> </a:t>
            </a:r>
            <a:r>
              <a:rPr lang="hu-HU" sz="1600" dirty="0" err="1" smtClean="0">
                <a:latin typeface="Imprint MT Shadow" pitchFamily="82" charset="0"/>
              </a:rPr>
              <a:t>supply</a:t>
            </a:r>
            <a:r>
              <a:rPr lang="hu-HU" sz="1600" dirty="0" smtClean="0">
                <a:latin typeface="Imprint MT Shadow" pitchFamily="82" charset="0"/>
              </a:rPr>
              <a:t> had </a:t>
            </a:r>
            <a:r>
              <a:rPr lang="hu-HU" sz="1600" dirty="0" err="1" smtClean="0">
                <a:latin typeface="Imprint MT Shadow" pitchFamily="82" charset="0"/>
              </a:rPr>
              <a:t>been</a:t>
            </a:r>
            <a:r>
              <a:rPr lang="hu-HU" sz="1600" dirty="0" smtClean="0">
                <a:latin typeface="Imprint MT Shadow" pitchFamily="82" charset="0"/>
              </a:rPr>
              <a:t> </a:t>
            </a:r>
            <a:r>
              <a:rPr lang="hu-HU" sz="1600" dirty="0" err="1" smtClean="0">
                <a:latin typeface="Imprint MT Shadow" pitchFamily="82" charset="0"/>
              </a:rPr>
              <a:t>cut</a:t>
            </a:r>
            <a:r>
              <a:rPr lang="hu-HU" sz="1600" dirty="0" smtClean="0">
                <a:latin typeface="Imprint MT Shadow" pitchFamily="82" charset="0"/>
              </a:rPr>
              <a:t> </a:t>
            </a:r>
            <a:r>
              <a:rPr lang="hu-HU" sz="1600" dirty="0" err="1" smtClean="0">
                <a:latin typeface="Imprint MT Shadow" pitchFamily="82" charset="0"/>
              </a:rPr>
              <a:t>off</a:t>
            </a:r>
            <a:r>
              <a:rPr lang="hu-HU" sz="1600" dirty="0" smtClean="0">
                <a:latin typeface="Imprint MT Shadow" pitchFamily="82" charset="0"/>
              </a:rPr>
              <a:t>. The Christian </a:t>
            </a:r>
            <a:r>
              <a:rPr lang="hu-HU" sz="1600" dirty="0" err="1" smtClean="0">
                <a:latin typeface="Imprint MT Shadow" pitchFamily="82" charset="0"/>
              </a:rPr>
              <a:t>armies</a:t>
            </a:r>
            <a:r>
              <a:rPr lang="hu-HU" sz="1600" dirty="0" smtClean="0">
                <a:latin typeface="Imprint MT Shadow" pitchFamily="82" charset="0"/>
              </a:rPr>
              <a:t> </a:t>
            </a:r>
            <a:r>
              <a:rPr lang="hu-HU" sz="1600" dirty="0" err="1" smtClean="0">
                <a:latin typeface="Imprint MT Shadow" pitchFamily="82" charset="0"/>
              </a:rPr>
              <a:t>besieged</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without</a:t>
            </a:r>
            <a:r>
              <a:rPr lang="hu-HU" sz="1600" dirty="0" smtClean="0">
                <a:latin typeface="Imprint MT Shadow" pitchFamily="82" charset="0"/>
              </a:rPr>
              <a:t> </a:t>
            </a:r>
            <a:r>
              <a:rPr lang="hu-HU" sz="1600" dirty="0" err="1" smtClean="0">
                <a:latin typeface="Imprint MT Shadow" pitchFamily="82" charset="0"/>
              </a:rPr>
              <a:t>success</a:t>
            </a:r>
            <a:r>
              <a:rPr lang="hu-HU" sz="1600" dirty="0" smtClean="0">
                <a:latin typeface="Imprint MT Shadow" pitchFamily="82" charset="0"/>
              </a:rPr>
              <a:t>. Bálint Balassi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killed</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action</a:t>
            </a:r>
            <a:r>
              <a:rPr lang="hu-HU" sz="1600" dirty="0" smtClean="0">
                <a:latin typeface="Imprint MT Shadow" pitchFamily="82" charset="0"/>
              </a:rPr>
              <a:t> here. </a:t>
            </a:r>
            <a:r>
              <a:rPr lang="hu-HU" sz="1600" dirty="0" err="1" smtClean="0">
                <a:latin typeface="Imprint MT Shadow" pitchFamily="82" charset="0"/>
              </a:rPr>
              <a:t>Howewer</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retaken</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1595 </a:t>
            </a:r>
            <a:r>
              <a:rPr lang="hu-HU" sz="1600" dirty="0" err="1" smtClean="0">
                <a:latin typeface="Imprint MT Shadow" pitchFamily="82" charset="0"/>
              </a:rPr>
              <a:t>only</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a:t>
            </a:r>
            <a:r>
              <a:rPr lang="hu-HU" sz="1600" dirty="0" err="1" smtClean="0">
                <a:latin typeface="Imprint MT Shadow" pitchFamily="82" charset="0"/>
              </a:rPr>
              <a:t>fall</a:t>
            </a:r>
            <a:r>
              <a:rPr lang="hu-HU" sz="1600" dirty="0" smtClean="0">
                <a:latin typeface="Imprint MT Shadow" pitchFamily="82" charset="0"/>
              </a:rPr>
              <a:t> </a:t>
            </a:r>
            <a:r>
              <a:rPr lang="hu-HU" sz="1600" dirty="0" err="1" smtClean="0">
                <a:latin typeface="Imprint MT Shadow" pitchFamily="82" charset="0"/>
              </a:rPr>
              <a:t>into</a:t>
            </a:r>
            <a:r>
              <a:rPr lang="hu-HU" sz="1600" dirty="0" smtClean="0">
                <a:latin typeface="Imprint MT Shadow" pitchFamily="82" charset="0"/>
              </a:rPr>
              <a:t> </a:t>
            </a:r>
            <a:r>
              <a:rPr lang="hu-HU" sz="1600" dirty="0" err="1" smtClean="0">
                <a:latin typeface="Imprint MT Shadow" pitchFamily="82" charset="0"/>
              </a:rPr>
              <a:t>Turkish</a:t>
            </a:r>
            <a:r>
              <a:rPr lang="hu-HU" sz="1600" dirty="0" smtClean="0">
                <a:latin typeface="Imprint MT Shadow" pitchFamily="82" charset="0"/>
              </a:rPr>
              <a:t> </a:t>
            </a:r>
            <a:r>
              <a:rPr lang="hu-HU" sz="1600" dirty="0" err="1" smtClean="0">
                <a:latin typeface="Imprint MT Shadow" pitchFamily="82" charset="0"/>
              </a:rPr>
              <a:t>hands</a:t>
            </a:r>
            <a:r>
              <a:rPr lang="hu-HU" sz="1600" dirty="0" smtClean="0">
                <a:latin typeface="Imprint MT Shadow" pitchFamily="82" charset="0"/>
              </a:rPr>
              <a:t> again </a:t>
            </a:r>
            <a:r>
              <a:rPr lang="hu-HU" sz="1600" dirty="0" err="1" smtClean="0">
                <a:latin typeface="Imprint MT Shadow" pitchFamily="82" charset="0"/>
              </a:rPr>
              <a:t>ten</a:t>
            </a:r>
            <a:r>
              <a:rPr lang="hu-HU" sz="1600" dirty="0" smtClean="0">
                <a:latin typeface="Imprint MT Shadow" pitchFamily="82" charset="0"/>
              </a:rPr>
              <a:t> </a:t>
            </a:r>
            <a:r>
              <a:rPr lang="hu-HU" sz="1600" dirty="0" err="1" smtClean="0">
                <a:latin typeface="Imprint MT Shadow" pitchFamily="82" charset="0"/>
              </a:rPr>
              <a:t>years</a:t>
            </a:r>
            <a:r>
              <a:rPr lang="hu-HU" sz="1600" dirty="0" smtClean="0">
                <a:latin typeface="Imprint MT Shadow" pitchFamily="82" charset="0"/>
              </a:rPr>
              <a:t> </a:t>
            </a:r>
            <a:r>
              <a:rPr lang="hu-HU" sz="1600" dirty="0" err="1" smtClean="0">
                <a:latin typeface="Imprint MT Shadow" pitchFamily="82" charset="0"/>
              </a:rPr>
              <a:t>later</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remained</a:t>
            </a:r>
            <a:r>
              <a:rPr lang="hu-HU" sz="1600" dirty="0" smtClean="0">
                <a:latin typeface="Imprint MT Shadow" pitchFamily="82" charset="0"/>
              </a:rPr>
              <a:t> </a:t>
            </a:r>
            <a:r>
              <a:rPr lang="hu-HU" sz="1600" dirty="0" err="1" smtClean="0">
                <a:latin typeface="Imprint MT Shadow" pitchFamily="82" charset="0"/>
              </a:rPr>
              <a:t>undeer</a:t>
            </a:r>
            <a:r>
              <a:rPr lang="hu-HU" sz="1600" dirty="0" smtClean="0">
                <a:latin typeface="Imprint MT Shadow" pitchFamily="82" charset="0"/>
              </a:rPr>
              <a:t> </a:t>
            </a:r>
            <a:r>
              <a:rPr lang="hu-HU" sz="1600" dirty="0" err="1" smtClean="0">
                <a:latin typeface="Imprint MT Shadow" pitchFamily="82" charset="0"/>
              </a:rPr>
              <a:t>Turkish</a:t>
            </a:r>
            <a:r>
              <a:rPr lang="hu-HU" sz="1600" dirty="0" smtClean="0">
                <a:latin typeface="Imprint MT Shadow" pitchFamily="82" charset="0"/>
              </a:rPr>
              <a:t> </a:t>
            </a:r>
            <a:r>
              <a:rPr lang="hu-HU" sz="1600" dirty="0" err="1" smtClean="0">
                <a:latin typeface="Imprint MT Shadow" pitchFamily="82" charset="0"/>
              </a:rPr>
              <a:t>rule</a:t>
            </a:r>
            <a:r>
              <a:rPr lang="hu-HU" sz="1600" dirty="0" smtClean="0">
                <a:latin typeface="Imprint MT Shadow" pitchFamily="82" charset="0"/>
              </a:rPr>
              <a:t> </a:t>
            </a:r>
            <a:r>
              <a:rPr lang="hu-HU" sz="1600" dirty="0" err="1" smtClean="0">
                <a:latin typeface="Imprint MT Shadow" pitchFamily="82" charset="0"/>
              </a:rPr>
              <a:t>for</a:t>
            </a:r>
            <a:r>
              <a:rPr lang="hu-HU" sz="1600" dirty="0" smtClean="0">
                <a:latin typeface="Imprint MT Shadow" pitchFamily="82" charset="0"/>
              </a:rPr>
              <a:t> 80 </a:t>
            </a:r>
            <a:r>
              <a:rPr lang="hu-HU" sz="1600" dirty="0" err="1" smtClean="0">
                <a:latin typeface="Imprint MT Shadow" pitchFamily="82" charset="0"/>
              </a:rPr>
              <a:t>years</a:t>
            </a:r>
            <a:r>
              <a:rPr lang="hu-HU" sz="1600" dirty="0" smtClean="0">
                <a:latin typeface="Imprint MT Shadow" pitchFamily="82" charset="0"/>
              </a:rPr>
              <a:t> </a:t>
            </a:r>
            <a:r>
              <a:rPr lang="hu-HU" sz="1600" dirty="0" err="1" smtClean="0">
                <a:latin typeface="Imprint MT Shadow" pitchFamily="82" charset="0"/>
              </a:rPr>
              <a:t>from</a:t>
            </a:r>
            <a:r>
              <a:rPr lang="hu-HU" sz="1600" dirty="0" smtClean="0">
                <a:latin typeface="Imprint MT Shadow" pitchFamily="82" charset="0"/>
              </a:rPr>
              <a:t> 1605. The </a:t>
            </a:r>
            <a:r>
              <a:rPr lang="hu-HU" sz="1600" dirty="0" err="1" smtClean="0">
                <a:latin typeface="Imprint MT Shadow" pitchFamily="82" charset="0"/>
              </a:rPr>
              <a:t>polish</a:t>
            </a:r>
            <a:r>
              <a:rPr lang="hu-HU" sz="1600" dirty="0" smtClean="0">
                <a:latin typeface="Imprint MT Shadow" pitchFamily="82" charset="0"/>
              </a:rPr>
              <a:t> King János Sobieski </a:t>
            </a:r>
            <a:r>
              <a:rPr lang="hu-HU" sz="1600" dirty="0" err="1" smtClean="0">
                <a:latin typeface="Imprint MT Shadow" pitchFamily="82" charset="0"/>
              </a:rPr>
              <a:t>liberated</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with</a:t>
            </a:r>
            <a:r>
              <a:rPr lang="hu-HU" sz="1600" dirty="0" smtClean="0">
                <a:latin typeface="Imprint MT Shadow" pitchFamily="82" charset="0"/>
              </a:rPr>
              <a:t> an </a:t>
            </a:r>
            <a:r>
              <a:rPr lang="hu-HU" sz="1600" dirty="0" err="1" smtClean="0">
                <a:latin typeface="Imprint MT Shadow" pitchFamily="82" charset="0"/>
              </a:rPr>
              <a:t>international</a:t>
            </a:r>
            <a:r>
              <a:rPr lang="hu-HU" sz="1600" dirty="0" smtClean="0">
                <a:latin typeface="Imprint MT Shadow" pitchFamily="82" charset="0"/>
              </a:rPr>
              <a:t> </a:t>
            </a:r>
            <a:r>
              <a:rPr lang="hu-HU" sz="1600" dirty="0" err="1" smtClean="0">
                <a:latin typeface="Imprint MT Shadow" pitchFamily="82" charset="0"/>
              </a:rPr>
              <a:t>army</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1683. </a:t>
            </a:r>
            <a:r>
              <a:rPr lang="hu-HU" sz="1600" dirty="0" err="1" smtClean="0">
                <a:latin typeface="Imprint MT Shadow" pitchFamily="82" charset="0"/>
              </a:rPr>
              <a:t>Ruins</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medieval</a:t>
            </a:r>
            <a:r>
              <a:rPr lang="hu-HU" sz="1600" dirty="0" smtClean="0">
                <a:latin typeface="Imprint MT Shadow" pitchFamily="82" charset="0"/>
              </a:rPr>
              <a:t> </a:t>
            </a:r>
            <a:r>
              <a:rPr lang="hu-HU" sz="1600" dirty="0" err="1" smtClean="0">
                <a:latin typeface="Imprint MT Shadow" pitchFamily="82" charset="0"/>
              </a:rPr>
              <a:t>palace</a:t>
            </a:r>
            <a:r>
              <a:rPr lang="hu-HU" sz="1600" dirty="0" smtClean="0">
                <a:latin typeface="Imprint MT Shadow" pitchFamily="82" charset="0"/>
              </a:rPr>
              <a:t> </a:t>
            </a:r>
            <a:r>
              <a:rPr lang="hu-HU" sz="1600" dirty="0" err="1" smtClean="0">
                <a:latin typeface="Imprint MT Shadow" pitchFamily="82" charset="0"/>
              </a:rPr>
              <a:t>were</a:t>
            </a:r>
            <a:r>
              <a:rPr lang="hu-HU" sz="1600" dirty="0" smtClean="0">
                <a:latin typeface="Imprint MT Shadow" pitchFamily="82" charset="0"/>
              </a:rPr>
              <a:t> </a:t>
            </a:r>
            <a:r>
              <a:rPr lang="hu-HU" sz="1600" dirty="0" err="1" smtClean="0">
                <a:latin typeface="Imprint MT Shadow" pitchFamily="82" charset="0"/>
              </a:rPr>
              <a:t>found</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1934 and </a:t>
            </a:r>
            <a:r>
              <a:rPr lang="hu-HU" sz="1600" dirty="0" err="1" smtClean="0">
                <a:latin typeface="Imprint MT Shadow" pitchFamily="82" charset="0"/>
              </a:rPr>
              <a:t>were</a:t>
            </a:r>
            <a:r>
              <a:rPr lang="hu-HU" sz="1600" dirty="0" smtClean="0">
                <a:latin typeface="Imprint MT Shadow" pitchFamily="82" charset="0"/>
              </a:rPr>
              <a:t> </a:t>
            </a:r>
            <a:r>
              <a:rPr lang="hu-HU" sz="1600" dirty="0" err="1" smtClean="0">
                <a:latin typeface="Imprint MT Shadow" pitchFamily="82" charset="0"/>
              </a:rPr>
              <a:t>opened</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a:t>
            </a:r>
            <a:r>
              <a:rPr lang="hu-HU" sz="1600" dirty="0" err="1" smtClean="0">
                <a:latin typeface="Imprint MT Shadow" pitchFamily="82" charset="0"/>
              </a:rPr>
              <a:t>public</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1938.</a:t>
            </a:r>
            <a:endParaRPr lang="hu-HU" sz="1600" dirty="0">
              <a:latin typeface="Imprint MT Shadow"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descr="http://upload.wikimedia.org/wikipedia/commons/thumb/2/25/F%C5%91sz%C3%A9kesegyh%C3%A1z_(6238._sz%C3%A1m%C3%BA_m%C5%B1eml%C3%A9k)_22.jpg/450px-F%C5%91sz%C3%A9kesegyh%C3%A1z_(6238._sz%C3%A1m%C3%BA_m%C5%B1eml%C3%A9k)_22.jpg"/>
          <p:cNvPicPr>
            <a:picLocks noGrp="1"/>
          </p:cNvPicPr>
          <p:nvPr>
            <p:ph idx="1"/>
          </p:nvPr>
        </p:nvPicPr>
        <p:blipFill>
          <a:blip r:embed="rId2" cstate="print"/>
          <a:srcRect/>
          <a:stretch>
            <a:fillRect/>
          </a:stretch>
        </p:blipFill>
        <p:spPr bwMode="auto">
          <a:xfrm>
            <a:off x="4569768" y="1628800"/>
            <a:ext cx="4574232" cy="1944216"/>
          </a:xfrm>
          <a:prstGeom prst="rect">
            <a:avLst/>
          </a:prstGeom>
          <a:ln>
            <a:noFill/>
          </a:ln>
          <a:effectLst>
            <a:softEdge rad="112500"/>
          </a:effectLst>
        </p:spPr>
      </p:pic>
      <p:pic>
        <p:nvPicPr>
          <p:cNvPr id="5" name="Kép 4" descr="http://3.bp.blogspot.com/-96bv_xUbQy8/UdLufIVPQxI/AAAAAAAACNI/5jvAq7z5OnY/s550/esztergomrajz2.jpg"/>
          <p:cNvPicPr/>
          <p:nvPr/>
        </p:nvPicPr>
        <p:blipFill>
          <a:blip r:embed="rId3" cstate="print"/>
          <a:srcRect/>
          <a:stretch>
            <a:fillRect/>
          </a:stretch>
        </p:blipFill>
        <p:spPr bwMode="auto">
          <a:xfrm>
            <a:off x="4499992" y="1"/>
            <a:ext cx="4644008" cy="1700807"/>
          </a:xfrm>
          <a:prstGeom prst="rect">
            <a:avLst/>
          </a:prstGeom>
          <a:ln>
            <a:noFill/>
          </a:ln>
          <a:effectLst>
            <a:softEdge rad="112500"/>
          </a:effectLst>
        </p:spPr>
      </p:pic>
      <p:pic>
        <p:nvPicPr>
          <p:cNvPr id="6" name="Kép 5" descr="http://img2.indafoto.hu/7/3/24723_790bad29083dd884a9d9381fd2d7c645/16676243_fd7fb76f30f36e1037d0e4c5dea54c3c_m.jpg"/>
          <p:cNvPicPr/>
          <p:nvPr/>
        </p:nvPicPr>
        <p:blipFill>
          <a:blip r:embed="rId4" cstate="print"/>
          <a:srcRect/>
          <a:stretch>
            <a:fillRect/>
          </a:stretch>
        </p:blipFill>
        <p:spPr bwMode="auto">
          <a:xfrm>
            <a:off x="0" y="3573016"/>
            <a:ext cx="3563888" cy="3284984"/>
          </a:xfrm>
          <a:prstGeom prst="rect">
            <a:avLst/>
          </a:prstGeom>
          <a:ln>
            <a:noFill/>
          </a:ln>
          <a:effectLst>
            <a:softEdge rad="112500"/>
          </a:effectLst>
        </p:spPr>
      </p:pic>
      <p:pic>
        <p:nvPicPr>
          <p:cNvPr id="7" name="Kép 6" descr="http://esztergom.utisugo.hu/_Images/ismertetok/latnivalok/000210916_var.jpg.jpg_orig.jpg"/>
          <p:cNvPicPr/>
          <p:nvPr/>
        </p:nvPicPr>
        <p:blipFill>
          <a:blip r:embed="rId5" cstate="print"/>
          <a:srcRect/>
          <a:stretch>
            <a:fillRect/>
          </a:stretch>
        </p:blipFill>
        <p:spPr bwMode="auto">
          <a:xfrm>
            <a:off x="3563888" y="3573016"/>
            <a:ext cx="5580112" cy="3284984"/>
          </a:xfrm>
          <a:prstGeom prst="rect">
            <a:avLst/>
          </a:prstGeom>
          <a:ln>
            <a:noFill/>
          </a:ln>
          <a:effectLst>
            <a:softEdge rad="112500"/>
          </a:effectLst>
        </p:spPr>
      </p:pic>
      <p:pic>
        <p:nvPicPr>
          <p:cNvPr id="8" name="Kép 7" descr="http://static.programtippek.hu/keptar/12891.jpg"/>
          <p:cNvPicPr/>
          <p:nvPr/>
        </p:nvPicPr>
        <p:blipFill>
          <a:blip r:embed="rId6" cstate="print"/>
          <a:srcRect/>
          <a:stretch>
            <a:fillRect/>
          </a:stretch>
        </p:blipFill>
        <p:spPr bwMode="auto">
          <a:xfrm>
            <a:off x="0" y="0"/>
            <a:ext cx="4572000" cy="35730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427984" y="4437112"/>
            <a:ext cx="3600400" cy="3168352"/>
          </a:xfrm>
        </p:spPr>
        <p:txBody>
          <a:bodyPr>
            <a:normAutofit/>
          </a:bodyPr>
          <a:lstStyle/>
          <a:p>
            <a:pPr algn="just">
              <a:buNone/>
            </a:pPr>
            <a:r>
              <a:rPr lang="hu-HU" sz="1800" dirty="0" smtClean="0"/>
              <a:t>        </a:t>
            </a:r>
            <a:r>
              <a:rPr lang="hu-HU" sz="1800" dirty="0" smtClean="0">
                <a:latin typeface="Imprint MT Shadow" pitchFamily="82" charset="0"/>
              </a:rPr>
              <a:t>The </a:t>
            </a:r>
            <a:r>
              <a:rPr lang="hu-HU" sz="1800" dirty="0" err="1" smtClean="0">
                <a:latin typeface="Imprint MT Shadow" pitchFamily="82" charset="0"/>
              </a:rPr>
              <a:t>royal</a:t>
            </a:r>
            <a:r>
              <a:rPr lang="hu-HU" sz="1800" dirty="0" smtClean="0">
                <a:latin typeface="Imprint MT Shadow" pitchFamily="82" charset="0"/>
              </a:rPr>
              <a:t> </a:t>
            </a:r>
            <a:r>
              <a:rPr lang="hu-HU" sz="1800" dirty="0" err="1" smtClean="0">
                <a:latin typeface="Imprint MT Shadow" pitchFamily="82" charset="0"/>
              </a:rPr>
              <a:t>place</a:t>
            </a:r>
            <a:r>
              <a:rPr lang="hu-HU" sz="1800" dirty="0" smtClean="0">
                <a:latin typeface="Imprint MT Shadow" pitchFamily="82" charset="0"/>
              </a:rPr>
              <a:t> </a:t>
            </a:r>
            <a:r>
              <a:rPr lang="hu-HU" sz="1800" dirty="0" err="1" smtClean="0">
                <a:latin typeface="Imprint MT Shadow" pitchFamily="82" charset="0"/>
              </a:rPr>
              <a:t>burnt</a:t>
            </a:r>
            <a:r>
              <a:rPr lang="hu-HU" sz="1800" dirty="0" smtClean="0">
                <a:latin typeface="Imprint MT Shadow" pitchFamily="82" charset="0"/>
              </a:rPr>
              <a:t> down </a:t>
            </a:r>
            <a:r>
              <a:rPr lang="hu-HU" sz="1800" dirty="0" err="1" smtClean="0">
                <a:latin typeface="Imprint MT Shadow" pitchFamily="82" charset="0"/>
              </a:rPr>
              <a:t>to</a:t>
            </a:r>
            <a:r>
              <a:rPr lang="hu-HU" sz="1800" dirty="0" smtClean="0">
                <a:latin typeface="Imprint MT Shadow" pitchFamily="82" charset="0"/>
              </a:rPr>
              <a:t> </a:t>
            </a:r>
            <a:r>
              <a:rPr lang="hu-HU" sz="1800" dirty="0" err="1" smtClean="0">
                <a:latin typeface="Imprint MT Shadow" pitchFamily="82" charset="0"/>
              </a:rPr>
              <a:t>the</a:t>
            </a:r>
            <a:r>
              <a:rPr lang="hu-HU" sz="1800" dirty="0" smtClean="0">
                <a:latin typeface="Imprint MT Shadow" pitchFamily="82" charset="0"/>
              </a:rPr>
              <a:t> </a:t>
            </a:r>
            <a:r>
              <a:rPr lang="hu-HU" sz="1800" dirty="0" err="1" smtClean="0">
                <a:latin typeface="Imprint MT Shadow" pitchFamily="82" charset="0"/>
              </a:rPr>
              <a:t>ground</a:t>
            </a:r>
            <a:r>
              <a:rPr lang="hu-HU" sz="1800" dirty="0" smtClean="0">
                <a:latin typeface="Imprint MT Shadow" pitchFamily="82" charset="0"/>
              </a:rPr>
              <a:t> </a:t>
            </a:r>
            <a:r>
              <a:rPr lang="hu-HU" sz="1800" dirty="0" err="1" smtClean="0">
                <a:latin typeface="Imprint MT Shadow" pitchFamily="82" charset="0"/>
              </a:rPr>
              <a:t>in</a:t>
            </a:r>
            <a:r>
              <a:rPr lang="hu-HU" sz="1800" dirty="0" smtClean="0">
                <a:latin typeface="Imprint MT Shadow" pitchFamily="82" charset="0"/>
              </a:rPr>
              <a:t> World </a:t>
            </a:r>
            <a:r>
              <a:rPr lang="hu-HU" sz="1800" dirty="0" err="1" smtClean="0">
                <a:latin typeface="Imprint MT Shadow" pitchFamily="82" charset="0"/>
              </a:rPr>
              <a:t>War</a:t>
            </a:r>
            <a:r>
              <a:rPr lang="hu-HU" sz="1800" dirty="0" smtClean="0">
                <a:latin typeface="Imprint MT Shadow" pitchFamily="82" charset="0"/>
              </a:rPr>
              <a:t> II. </a:t>
            </a:r>
            <a:r>
              <a:rPr lang="hu-HU" sz="1800" dirty="0" err="1" smtClean="0">
                <a:latin typeface="Imprint MT Shadow" pitchFamily="82" charset="0"/>
              </a:rPr>
              <a:t>It</a:t>
            </a:r>
            <a:r>
              <a:rPr lang="hu-HU" sz="1800" dirty="0" smtClean="0">
                <a:latin typeface="Imprint MT Shadow" pitchFamily="82" charset="0"/>
              </a:rPr>
              <a:t> </a:t>
            </a:r>
            <a:r>
              <a:rPr lang="hu-HU" sz="1800" dirty="0" err="1" smtClean="0">
                <a:latin typeface="Imprint MT Shadow" pitchFamily="82" charset="0"/>
              </a:rPr>
              <a:t>was</a:t>
            </a:r>
            <a:r>
              <a:rPr lang="hu-HU" sz="1800" dirty="0" smtClean="0">
                <a:latin typeface="Imprint MT Shadow" pitchFamily="82" charset="0"/>
              </a:rPr>
              <a:t> </a:t>
            </a:r>
            <a:r>
              <a:rPr lang="hu-HU" sz="1800" dirty="0" err="1" smtClean="0">
                <a:latin typeface="Imprint MT Shadow" pitchFamily="82" charset="0"/>
              </a:rPr>
              <a:t>rebuilt</a:t>
            </a:r>
            <a:r>
              <a:rPr lang="hu-HU" sz="1800" dirty="0" smtClean="0">
                <a:latin typeface="Imprint MT Shadow" pitchFamily="82" charset="0"/>
              </a:rPr>
              <a:t> and </a:t>
            </a:r>
            <a:r>
              <a:rPr lang="hu-HU" sz="1800" dirty="0" err="1" smtClean="0">
                <a:latin typeface="Imprint MT Shadow" pitchFamily="82" charset="0"/>
              </a:rPr>
              <a:t>turned</a:t>
            </a:r>
            <a:r>
              <a:rPr lang="hu-HU" sz="1800" dirty="0" smtClean="0">
                <a:latin typeface="Imprint MT Shadow" pitchFamily="82" charset="0"/>
              </a:rPr>
              <a:t> </a:t>
            </a:r>
            <a:r>
              <a:rPr lang="hu-HU" sz="1800" dirty="0" err="1" smtClean="0">
                <a:latin typeface="Imprint MT Shadow" pitchFamily="82" charset="0"/>
              </a:rPr>
              <a:t>into</a:t>
            </a:r>
            <a:r>
              <a:rPr lang="hu-HU" sz="1800" dirty="0" smtClean="0">
                <a:latin typeface="Imprint MT Shadow" pitchFamily="82" charset="0"/>
              </a:rPr>
              <a:t> a </a:t>
            </a:r>
            <a:r>
              <a:rPr lang="hu-HU" sz="1800" dirty="0" err="1" smtClean="0">
                <a:latin typeface="Imprint MT Shadow" pitchFamily="82" charset="0"/>
              </a:rPr>
              <a:t>cultural</a:t>
            </a:r>
            <a:r>
              <a:rPr lang="hu-HU" sz="1800" dirty="0" smtClean="0">
                <a:latin typeface="Imprint MT Shadow" pitchFamily="82" charset="0"/>
              </a:rPr>
              <a:t> </a:t>
            </a:r>
            <a:r>
              <a:rPr lang="hu-HU" sz="1800" dirty="0" err="1" smtClean="0">
                <a:latin typeface="Imprint MT Shadow" pitchFamily="82" charset="0"/>
              </a:rPr>
              <a:t>after</a:t>
            </a:r>
            <a:r>
              <a:rPr lang="hu-HU" sz="1800" dirty="0" smtClean="0">
                <a:latin typeface="Imprint MT Shadow" pitchFamily="82" charset="0"/>
              </a:rPr>
              <a:t> </a:t>
            </a:r>
            <a:r>
              <a:rPr lang="hu-HU" sz="1800" dirty="0" err="1" smtClean="0">
                <a:latin typeface="Imprint MT Shadow" pitchFamily="82" charset="0"/>
              </a:rPr>
              <a:t>the</a:t>
            </a:r>
            <a:r>
              <a:rPr lang="hu-HU" sz="1800" dirty="0" smtClean="0">
                <a:latin typeface="Imprint MT Shadow" pitchFamily="82" charset="0"/>
              </a:rPr>
              <a:t> </a:t>
            </a:r>
            <a:r>
              <a:rPr lang="hu-HU" sz="1800" dirty="0" err="1" smtClean="0">
                <a:latin typeface="Imprint MT Shadow" pitchFamily="82" charset="0"/>
              </a:rPr>
              <a:t>war</a:t>
            </a:r>
            <a:endParaRPr lang="hu-HU" sz="1800" dirty="0">
              <a:latin typeface="Imprint MT Shadow" pitchFamily="82" charset="0"/>
            </a:endParaRPr>
          </a:p>
        </p:txBody>
      </p:sp>
      <p:pic>
        <p:nvPicPr>
          <p:cNvPr id="4" name="Kép 3" descr="https://encrypted-tbn2.gstatic.com/images?q=tbn:ANd9GcQApD2Bdw2XR2htqilSlQso-O0Rv17POp4bOQTEawNdEeWdp9yl"/>
          <p:cNvPicPr/>
          <p:nvPr/>
        </p:nvPicPr>
        <p:blipFill>
          <a:blip r:embed="rId2" cstate="print"/>
          <a:srcRect/>
          <a:stretch>
            <a:fillRect/>
          </a:stretch>
        </p:blipFill>
        <p:spPr bwMode="auto">
          <a:xfrm>
            <a:off x="5292080" y="1556792"/>
            <a:ext cx="3635896" cy="2852936"/>
          </a:xfrm>
          <a:prstGeom prst="ellipse">
            <a:avLst/>
          </a:prstGeom>
          <a:ln>
            <a:noFill/>
          </a:ln>
          <a:effectLst>
            <a:softEdge rad="112500"/>
          </a:effectLst>
        </p:spPr>
      </p:pic>
      <p:pic>
        <p:nvPicPr>
          <p:cNvPr id="5" name="Kép 4" descr="http://www.futas.net/hungary/Budapest/Budai-Varnegyed/budaivarkepek/halasz-bastya-0419.jpg"/>
          <p:cNvPicPr/>
          <p:nvPr/>
        </p:nvPicPr>
        <p:blipFill>
          <a:blip r:embed="rId3" cstate="print"/>
          <a:srcRect/>
          <a:stretch>
            <a:fillRect/>
          </a:stretch>
        </p:blipFill>
        <p:spPr bwMode="auto">
          <a:xfrm>
            <a:off x="683568" y="3717032"/>
            <a:ext cx="4032528" cy="2880380"/>
          </a:xfrm>
          <a:prstGeom prst="rect">
            <a:avLst/>
          </a:prstGeom>
          <a:ln>
            <a:noFill/>
          </a:ln>
          <a:effectLst>
            <a:softEdge rad="112500"/>
          </a:effectLst>
        </p:spPr>
      </p:pic>
      <p:pic>
        <p:nvPicPr>
          <p:cNvPr id="6" name="Kép 5" descr="http://molmik.uw.hu/Budapest/budaivrbellrl.jpg"/>
          <p:cNvPicPr/>
          <p:nvPr/>
        </p:nvPicPr>
        <p:blipFill>
          <a:blip r:embed="rId4" cstate="print"/>
          <a:srcRect/>
          <a:stretch>
            <a:fillRect/>
          </a:stretch>
        </p:blipFill>
        <p:spPr bwMode="auto">
          <a:xfrm>
            <a:off x="323528" y="188640"/>
            <a:ext cx="4716016" cy="31409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1560" y="188640"/>
            <a:ext cx="8229600" cy="1143000"/>
          </a:xfrm>
        </p:spPr>
        <p:txBody>
          <a:bodyPr>
            <a:normAutofit fontScale="90000"/>
          </a:bodyPr>
          <a:lstStyle/>
          <a:p>
            <a:r>
              <a:rPr lang="hu-HU" dirty="0" smtClean="0">
                <a:latin typeface="Imprint MT Shadow" pitchFamily="82" charset="0"/>
              </a:rPr>
              <a:t>Bratislava </a:t>
            </a:r>
            <a:r>
              <a:rPr lang="hu-HU" dirty="0" err="1" smtClean="0">
                <a:latin typeface="Imprint MT Shadow" pitchFamily="82" charset="0"/>
              </a:rPr>
              <a:t>Castle</a:t>
            </a:r>
            <a:r>
              <a:rPr lang="hu-HU" dirty="0">
                <a:latin typeface="Imprint MT Shadow" pitchFamily="82" charset="0"/>
              </a:rPr>
              <a:t/>
            </a:r>
            <a:br>
              <a:rPr lang="hu-HU" dirty="0">
                <a:latin typeface="Imprint MT Shadow" pitchFamily="82" charset="0"/>
              </a:rPr>
            </a:br>
            <a:endParaRPr lang="hu-HU" dirty="0">
              <a:latin typeface="Imprint MT Shadow" pitchFamily="82" charset="0"/>
            </a:endParaRPr>
          </a:p>
        </p:txBody>
      </p:sp>
      <p:sp>
        <p:nvSpPr>
          <p:cNvPr id="3" name="Tartalom helye 2"/>
          <p:cNvSpPr>
            <a:spLocks noGrp="1"/>
          </p:cNvSpPr>
          <p:nvPr>
            <p:ph idx="1"/>
          </p:nvPr>
        </p:nvSpPr>
        <p:spPr>
          <a:xfrm>
            <a:off x="3517929" y="1196752"/>
            <a:ext cx="5626968" cy="2348880"/>
          </a:xfrm>
        </p:spPr>
        <p:txBody>
          <a:bodyPr>
            <a:noAutofit/>
          </a:bodyPr>
          <a:lstStyle/>
          <a:p>
            <a:pPr>
              <a:buNone/>
            </a:pPr>
            <a:r>
              <a:rPr lang="hu-HU" sz="1600" dirty="0" smtClean="0">
                <a:latin typeface="Imprint MT Shadow" pitchFamily="82" charset="0"/>
              </a:rPr>
              <a:t>        </a:t>
            </a:r>
            <a:r>
              <a:rPr lang="hu-HU" sz="1600" dirty="0" err="1" smtClean="0">
                <a:latin typeface="Imprint MT Shadow" pitchFamily="82" charset="0"/>
              </a:rPr>
              <a:t>Under</a:t>
            </a:r>
            <a:r>
              <a:rPr lang="hu-HU" sz="1600" dirty="0" smtClean="0">
                <a:latin typeface="Imprint MT Shadow" pitchFamily="82" charset="0"/>
              </a:rPr>
              <a:t> King Stephen  I of Hungary  1000-1038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one</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central</a:t>
            </a:r>
            <a:r>
              <a:rPr lang="hu-HU" sz="1600" dirty="0" smtClean="0">
                <a:latin typeface="Imprint MT Shadow" pitchFamily="82" charset="0"/>
              </a:rPr>
              <a:t> </a:t>
            </a:r>
            <a:r>
              <a:rPr lang="hu-HU" sz="1600" dirty="0" err="1" smtClean="0">
                <a:latin typeface="Imprint MT Shadow" pitchFamily="82" charset="0"/>
              </a:rPr>
              <a:t>castles</a:t>
            </a:r>
            <a:r>
              <a:rPr lang="hu-HU" sz="1600" dirty="0" smtClean="0">
                <a:latin typeface="Imprint MT Shadow" pitchFamily="82" charset="0"/>
              </a:rPr>
              <a:t> </a:t>
            </a:r>
            <a:r>
              <a:rPr lang="hu-HU" sz="1600" dirty="0" err="1" smtClean="0">
                <a:latin typeface="Imprint MT Shadow" pitchFamily="82" charset="0"/>
              </a:rPr>
              <a:t>of</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Kingdom</a:t>
            </a:r>
            <a:r>
              <a:rPr lang="hu-HU" sz="1600" dirty="0" smtClean="0">
                <a:latin typeface="Imprint MT Shadow" pitchFamily="82" charset="0"/>
              </a:rPr>
              <a:t> </a:t>
            </a:r>
            <a:r>
              <a:rPr lang="hu-HU" sz="1600" dirty="0" err="1" smtClean="0">
                <a:latin typeface="Imprint MT Shadow" pitchFamily="82" charset="0"/>
              </a:rPr>
              <a:t>of</a:t>
            </a:r>
            <a:r>
              <a:rPr lang="hu-HU" sz="1600" dirty="0" smtClean="0">
                <a:latin typeface="Imprint MT Shadow" pitchFamily="82" charset="0"/>
              </a:rPr>
              <a:t> </a:t>
            </a:r>
            <a:r>
              <a:rPr lang="hu-HU" sz="1600" dirty="0" err="1" smtClean="0">
                <a:latin typeface="Imprint MT Shadow" pitchFamily="82" charset="0"/>
              </a:rPr>
              <a:t>Hungary.It</a:t>
            </a:r>
            <a:r>
              <a:rPr lang="hu-HU" sz="1600" dirty="0" smtClean="0">
                <a:latin typeface="Imprint MT Shadow" pitchFamily="82" charset="0"/>
              </a:rPr>
              <a:t> </a:t>
            </a:r>
            <a:r>
              <a:rPr lang="hu-HU" sz="1600" dirty="0" err="1" smtClean="0">
                <a:latin typeface="Imprint MT Shadow" pitchFamily="82" charset="0"/>
              </a:rPr>
              <a:t>became</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seat</a:t>
            </a:r>
            <a:r>
              <a:rPr lang="hu-HU" sz="1600" dirty="0" smtClean="0">
                <a:latin typeface="Imprint MT Shadow" pitchFamily="82" charset="0"/>
              </a:rPr>
              <a:t> </a:t>
            </a:r>
            <a:r>
              <a:rPr lang="hu-HU" sz="1600" dirty="0" err="1" smtClean="0">
                <a:latin typeface="Imprint MT Shadow" pitchFamily="82" charset="0"/>
              </a:rPr>
              <a:t>of</a:t>
            </a:r>
            <a:r>
              <a:rPr lang="hu-HU" sz="1600" dirty="0" smtClean="0">
                <a:latin typeface="Imprint MT Shadow" pitchFamily="82" charset="0"/>
              </a:rPr>
              <a:t> Pozsony </a:t>
            </a:r>
            <a:r>
              <a:rPr lang="hu-HU" sz="1600" dirty="0" err="1" smtClean="0">
                <a:latin typeface="Imprint MT Shadow" pitchFamily="82" charset="0"/>
              </a:rPr>
              <a:t>county</a:t>
            </a:r>
            <a:r>
              <a:rPr lang="hu-HU" sz="1600" dirty="0" smtClean="0">
                <a:latin typeface="Imprint MT Shadow" pitchFamily="82" charset="0"/>
              </a:rPr>
              <a:t> and </a:t>
            </a:r>
            <a:r>
              <a:rPr lang="hu-HU" sz="1600" dirty="0" err="1" smtClean="0">
                <a:latin typeface="Imprint MT Shadow" pitchFamily="82" charset="0"/>
              </a:rPr>
              <a:t>orotected</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kingdom</a:t>
            </a:r>
            <a:r>
              <a:rPr lang="hu-HU" sz="1600" dirty="0" smtClean="0">
                <a:latin typeface="Imprint MT Shadow" pitchFamily="82" charset="0"/>
              </a:rPr>
              <a:t> </a:t>
            </a:r>
            <a:r>
              <a:rPr lang="hu-HU" sz="1600" dirty="0" err="1" smtClean="0">
                <a:latin typeface="Imprint MT Shadow" pitchFamily="82" charset="0"/>
              </a:rPr>
              <a:t>against</a:t>
            </a:r>
            <a:r>
              <a:rPr lang="hu-HU" sz="1600" dirty="0" smtClean="0">
                <a:latin typeface="Imprint MT Shadow" pitchFamily="82" charset="0"/>
              </a:rPr>
              <a:t> </a:t>
            </a:r>
            <a:r>
              <a:rPr lang="hu-HU" sz="1600" dirty="0" err="1" smtClean="0">
                <a:latin typeface="Imprint MT Shadow" pitchFamily="82" charset="0"/>
              </a:rPr>
              <a:t>Bohemian</a:t>
            </a:r>
            <a:r>
              <a:rPr lang="hu-HU" sz="1600" dirty="0" smtClean="0">
                <a:latin typeface="Imprint MT Shadow" pitchFamily="82" charset="0"/>
              </a:rPr>
              <a:t> (</a:t>
            </a:r>
            <a:r>
              <a:rPr lang="hu-HU" sz="1600" dirty="0" err="1" smtClean="0">
                <a:latin typeface="Imprint MT Shadow" pitchFamily="82" charset="0"/>
              </a:rPr>
              <a:t>Czech</a:t>
            </a:r>
            <a:r>
              <a:rPr lang="hu-HU" sz="1600" dirty="0" smtClean="0">
                <a:latin typeface="Imprint MT Shadow" pitchFamily="82" charset="0"/>
              </a:rPr>
              <a:t>)) </a:t>
            </a:r>
            <a:r>
              <a:rPr lang="hu-HU" sz="1600" dirty="0" err="1" smtClean="0">
                <a:latin typeface="Imprint MT Shadow" pitchFamily="82" charset="0"/>
              </a:rPr>
              <a:t>and</a:t>
            </a:r>
            <a:r>
              <a:rPr lang="hu-HU" sz="1600" dirty="0" smtClean="0">
                <a:latin typeface="Imprint MT Shadow" pitchFamily="82" charset="0"/>
              </a:rPr>
              <a:t> </a:t>
            </a:r>
            <a:r>
              <a:rPr lang="hu-HU" sz="1600" dirty="0" err="1" smtClean="0">
                <a:latin typeface="Imprint MT Shadow" pitchFamily="82" charset="0"/>
              </a:rPr>
              <a:t>German</a:t>
            </a:r>
            <a:r>
              <a:rPr lang="hu-HU" sz="1600" dirty="0" smtClean="0">
                <a:latin typeface="Imprint MT Shadow" pitchFamily="82" charset="0"/>
              </a:rPr>
              <a:t> </a:t>
            </a:r>
            <a:r>
              <a:rPr lang="hu-HU" sz="1600" dirty="0" err="1" smtClean="0">
                <a:latin typeface="Imprint MT Shadow" pitchFamily="82" charset="0"/>
              </a:rPr>
              <a:t>attacks</a:t>
            </a:r>
            <a:r>
              <a:rPr lang="hu-HU" sz="1600" dirty="0" smtClean="0">
                <a:latin typeface="Imprint MT Shadow" pitchFamily="82" charset="0"/>
              </a:rPr>
              <a:t> </a:t>
            </a:r>
            <a:r>
              <a:rPr lang="hu-HU" sz="1600" dirty="0" err="1" smtClean="0">
                <a:latin typeface="Imprint MT Shadow" pitchFamily="82" charset="0"/>
              </a:rPr>
              <a:t>and</a:t>
            </a:r>
            <a:r>
              <a:rPr lang="hu-HU" sz="1600" dirty="0" smtClean="0">
                <a:latin typeface="Imprint MT Shadow" pitchFamily="82" charset="0"/>
              </a:rPr>
              <a:t> played an </a:t>
            </a:r>
            <a:r>
              <a:rPr lang="hu-HU" sz="1600" dirty="0" err="1" smtClean="0">
                <a:latin typeface="Imprint MT Shadow" pitchFamily="82" charset="0"/>
              </a:rPr>
              <a:t>important</a:t>
            </a:r>
            <a:r>
              <a:rPr lang="hu-HU" sz="1600" dirty="0" smtClean="0">
                <a:latin typeface="Imprint MT Shadow" pitchFamily="82" charset="0"/>
              </a:rPr>
              <a:t> </a:t>
            </a:r>
            <a:r>
              <a:rPr lang="hu-HU" sz="1600" dirty="0" err="1" smtClean="0">
                <a:latin typeface="Imprint MT Shadow" pitchFamily="82" charset="0"/>
              </a:rPr>
              <a:t>role</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throne</a:t>
            </a:r>
            <a:r>
              <a:rPr lang="hu-HU" sz="1600" dirty="0" smtClean="0">
                <a:latin typeface="Imprint MT Shadow" pitchFamily="82" charset="0"/>
              </a:rPr>
              <a:t> </a:t>
            </a:r>
            <a:r>
              <a:rPr lang="hu-HU" sz="1600" dirty="0" err="1" smtClean="0">
                <a:latin typeface="Imprint MT Shadow" pitchFamily="82" charset="0"/>
              </a:rPr>
              <a:t>struggles</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kingdom</a:t>
            </a:r>
            <a:r>
              <a:rPr lang="hu-HU" sz="1600" dirty="0" smtClean="0">
                <a:latin typeface="Imprint MT Shadow" pitchFamily="82" charset="0"/>
              </a:rPr>
              <a:t> of Hungary. The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turned</a:t>
            </a:r>
            <a:r>
              <a:rPr lang="hu-HU" sz="1600" dirty="0" smtClean="0">
                <a:latin typeface="Imprint MT Shadow" pitchFamily="82" charset="0"/>
              </a:rPr>
              <a:t> </a:t>
            </a:r>
            <a:r>
              <a:rPr lang="hu-HU" sz="1600" dirty="0" err="1" smtClean="0">
                <a:latin typeface="Imprint MT Shadow" pitchFamily="82" charset="0"/>
              </a:rPr>
              <a:t>into</a:t>
            </a:r>
            <a:r>
              <a:rPr lang="hu-HU" sz="1600" dirty="0" smtClean="0">
                <a:latin typeface="Imprint MT Shadow" pitchFamily="82" charset="0"/>
              </a:rPr>
              <a:t> a </a:t>
            </a:r>
            <a:r>
              <a:rPr lang="hu-HU" sz="1600" dirty="0" err="1" smtClean="0">
                <a:latin typeface="Imprint MT Shadow" pitchFamily="82" charset="0"/>
              </a:rPr>
              <a:t>proto-Romanesque</a:t>
            </a:r>
            <a:r>
              <a:rPr lang="hu-HU" sz="1600" dirty="0" smtClean="0">
                <a:latin typeface="Imprint MT Shadow" pitchFamily="82" charset="0"/>
              </a:rPr>
              <a:t>  </a:t>
            </a:r>
            <a:r>
              <a:rPr lang="hu-HU" sz="1600" dirty="0" err="1" smtClean="0">
                <a:latin typeface="Imprint MT Shadow" pitchFamily="82" charset="0"/>
              </a:rPr>
              <a:t>palace</a:t>
            </a:r>
            <a:r>
              <a:rPr lang="hu-HU" sz="1600" dirty="0" smtClean="0">
                <a:latin typeface="Imprint MT Shadow" pitchFamily="82" charset="0"/>
              </a:rPr>
              <a:t> of </a:t>
            </a:r>
            <a:r>
              <a:rPr lang="hu-HU" sz="1600" dirty="0" err="1" smtClean="0">
                <a:latin typeface="Imprint MT Shadow" pitchFamily="82" charset="0"/>
              </a:rPr>
              <a:t>stone</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v12th </a:t>
            </a:r>
            <a:r>
              <a:rPr lang="hu-HU" sz="1600" dirty="0" err="1" smtClean="0">
                <a:latin typeface="Imprint MT Shadow" pitchFamily="82" charset="0"/>
              </a:rPr>
              <a:t>cewntury</a:t>
            </a:r>
            <a:r>
              <a:rPr lang="hu-HU" sz="1600" dirty="0" smtClean="0">
                <a:latin typeface="Imprint MT Shadow" pitchFamily="82" charset="0"/>
              </a:rPr>
              <a:t> </a:t>
            </a:r>
            <a:r>
              <a:rPr lang="hu-HU" sz="1600" dirty="0" err="1" smtClean="0">
                <a:latin typeface="Imprint MT Shadow" pitchFamily="82" charset="0"/>
              </a:rPr>
              <a:t>maybe</a:t>
            </a:r>
            <a:r>
              <a:rPr lang="hu-HU" sz="1600" dirty="0" smtClean="0">
                <a:latin typeface="Imprint MT Shadow" pitchFamily="82" charset="0"/>
              </a:rPr>
              <a:t> </a:t>
            </a:r>
            <a:r>
              <a:rPr lang="hu-HU" sz="1600" dirty="0" err="1" smtClean="0">
                <a:latin typeface="Imprint MT Shadow" pitchFamily="82" charset="0"/>
              </a:rPr>
              <a:t>because</a:t>
            </a:r>
            <a:r>
              <a:rPr lang="hu-HU" sz="1600" dirty="0" smtClean="0">
                <a:latin typeface="Imprint MT Shadow" pitchFamily="82" charset="0"/>
              </a:rPr>
              <a:t>  King Béla III </a:t>
            </a:r>
            <a:r>
              <a:rPr lang="hu-HU" sz="1600" dirty="0" err="1" smtClean="0">
                <a:latin typeface="Imprint MT Shadow" pitchFamily="82" charset="0"/>
              </a:rPr>
              <a:t>desided</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a:t>
            </a:r>
            <a:r>
              <a:rPr lang="hu-HU" sz="1600" dirty="0" err="1" smtClean="0">
                <a:latin typeface="Imprint MT Shadow" pitchFamily="82" charset="0"/>
              </a:rPr>
              <a:t>make</a:t>
            </a:r>
            <a:r>
              <a:rPr lang="hu-HU" sz="1600" dirty="0" smtClean="0">
                <a:latin typeface="Imprint MT Shadow" pitchFamily="82" charset="0"/>
              </a:rPr>
              <a:t> Esztergom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definitive</a:t>
            </a:r>
            <a:r>
              <a:rPr lang="hu-HU" sz="1600" dirty="0" smtClean="0">
                <a:latin typeface="Imprint MT Shadow" pitchFamily="82" charset="0"/>
              </a:rPr>
              <a:t>  </a:t>
            </a:r>
            <a:r>
              <a:rPr lang="hu-HU" sz="1600" dirty="0" err="1" smtClean="0">
                <a:latin typeface="Imprint MT Shadow" pitchFamily="82" charset="0"/>
              </a:rPr>
              <a:t>seat</a:t>
            </a:r>
            <a:r>
              <a:rPr lang="hu-HU" sz="1600" dirty="0" smtClean="0">
                <a:latin typeface="Imprint MT Shadow" pitchFamily="82" charset="0"/>
              </a:rPr>
              <a:t> of </a:t>
            </a:r>
            <a:r>
              <a:rPr lang="hu-HU" sz="1600" dirty="0" err="1" smtClean="0">
                <a:latin typeface="Imprint MT Shadow" pitchFamily="82" charset="0"/>
              </a:rPr>
              <a:t>kings</a:t>
            </a:r>
            <a:r>
              <a:rPr lang="hu-HU" sz="1600" dirty="0" smtClean="0">
                <a:latin typeface="Imprint MT Shadow" pitchFamily="82" charset="0"/>
              </a:rPr>
              <a:t> </a:t>
            </a:r>
            <a:r>
              <a:rPr lang="hu-HU" sz="1600" dirty="0" err="1" smtClean="0">
                <a:latin typeface="Imprint MT Shadow" pitchFamily="82" charset="0"/>
              </a:rPr>
              <a:t>of</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Kingdom</a:t>
            </a:r>
            <a:r>
              <a:rPr lang="hu-HU" sz="1600" dirty="0" smtClean="0">
                <a:latin typeface="Imprint MT Shadow" pitchFamily="82" charset="0"/>
              </a:rPr>
              <a:t> </a:t>
            </a:r>
            <a:r>
              <a:rPr lang="hu-HU" sz="1600" dirty="0" err="1" smtClean="0">
                <a:latin typeface="Imprint MT Shadow" pitchFamily="82" charset="0"/>
              </a:rPr>
              <a:t>of</a:t>
            </a:r>
            <a:r>
              <a:rPr lang="hu-HU" sz="1600" dirty="0" smtClean="0">
                <a:latin typeface="Imprint MT Shadow" pitchFamily="82" charset="0"/>
              </a:rPr>
              <a:t> Hungary.</a:t>
            </a:r>
            <a:endParaRPr lang="hu-HU" sz="1600" dirty="0">
              <a:latin typeface="Imprint MT Shadow" pitchFamily="82" charset="0"/>
            </a:endParaRPr>
          </a:p>
        </p:txBody>
      </p:sp>
      <p:pic>
        <p:nvPicPr>
          <p:cNvPr id="1026" name="Picture 2" descr="http://m.blog.hu/gy/gyuloltellensegeink/image/A%20pozsonyi%20v%C3%A1r/Pozsonyi%20v%C3%A1r%20a%20fel%C3%BAj%C3%ADt%C3%A1s%20ut%C3%A1n.jpg"/>
          <p:cNvPicPr>
            <a:picLocks noChangeAspect="1" noChangeArrowheads="1"/>
          </p:cNvPicPr>
          <p:nvPr/>
        </p:nvPicPr>
        <p:blipFill>
          <a:blip r:embed="rId2" cstate="print"/>
          <a:srcRect/>
          <a:stretch>
            <a:fillRect/>
          </a:stretch>
        </p:blipFill>
        <p:spPr bwMode="auto">
          <a:xfrm>
            <a:off x="251520" y="836712"/>
            <a:ext cx="3456384" cy="2592288"/>
          </a:xfrm>
          <a:prstGeom prst="rect">
            <a:avLst/>
          </a:prstGeom>
          <a:ln>
            <a:noFill/>
          </a:ln>
          <a:effectLst>
            <a:softEdge rad="112500"/>
          </a:effec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629073"/>
            <a:ext cx="2863560" cy="286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artalom helye 2"/>
          <p:cNvSpPr txBox="1">
            <a:spLocks/>
          </p:cNvSpPr>
          <p:nvPr/>
        </p:nvSpPr>
        <p:spPr>
          <a:xfrm>
            <a:off x="683568" y="3717032"/>
            <a:ext cx="3888432" cy="3384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hu-HU" sz="1600" dirty="0" smtClean="0">
                <a:latin typeface="Imprint MT Shadow" pitchFamily="82" charset="0"/>
              </a:rPr>
              <a:t>         </a:t>
            </a:r>
            <a:r>
              <a:rPr lang="hu-HU" sz="1600" dirty="0" err="1" smtClean="0">
                <a:latin typeface="Imprint MT Shadow" pitchFamily="82" charset="0"/>
              </a:rPr>
              <a:t>On</a:t>
            </a:r>
            <a:r>
              <a:rPr lang="hu-HU" sz="1600" dirty="0" smtClean="0">
                <a:latin typeface="Imprint MT Shadow" pitchFamily="82" charset="0"/>
              </a:rPr>
              <a:t> 25 </a:t>
            </a:r>
            <a:r>
              <a:rPr lang="hu-HU" sz="1600" dirty="0" err="1" smtClean="0">
                <a:latin typeface="Imprint MT Shadow" pitchFamily="82" charset="0"/>
              </a:rPr>
              <a:t>October</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1265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Czech</a:t>
            </a:r>
            <a:r>
              <a:rPr lang="hu-HU" sz="1600" dirty="0" smtClean="0">
                <a:latin typeface="Imprint MT Shadow" pitchFamily="82" charset="0"/>
              </a:rPr>
              <a:t> King, </a:t>
            </a:r>
            <a:r>
              <a:rPr lang="hu-HU" sz="1600" dirty="0" err="1" smtClean="0">
                <a:latin typeface="Imprint MT Shadow" pitchFamily="82" charset="0"/>
              </a:rPr>
              <a:t>Premysl</a:t>
            </a:r>
            <a:r>
              <a:rPr lang="hu-HU" sz="1600" dirty="0" smtClean="0">
                <a:latin typeface="Imprint MT Shadow" pitchFamily="82" charset="0"/>
              </a:rPr>
              <a:t> </a:t>
            </a:r>
            <a:r>
              <a:rPr lang="hu-HU" sz="1600" dirty="0" err="1" smtClean="0">
                <a:latin typeface="Imprint MT Shadow" pitchFamily="82" charset="0"/>
              </a:rPr>
              <a:t>Otakar</a:t>
            </a:r>
            <a:r>
              <a:rPr lang="hu-HU" sz="1600" dirty="0" smtClean="0">
                <a:latin typeface="Imprint MT Shadow" pitchFamily="82" charset="0"/>
              </a:rPr>
              <a:t> and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Hungarian</a:t>
            </a:r>
            <a:r>
              <a:rPr lang="hu-HU" sz="1600" dirty="0" smtClean="0">
                <a:latin typeface="Imprint MT Shadow" pitchFamily="82" charset="0"/>
              </a:rPr>
              <a:t> King Béla </a:t>
            </a:r>
            <a:r>
              <a:rPr lang="hu-HU" sz="1600" dirty="0" err="1" smtClean="0">
                <a:latin typeface="Imprint MT Shadow" pitchFamily="82" charset="0"/>
              </a:rPr>
              <a:t>IV.s</a:t>
            </a:r>
            <a:r>
              <a:rPr lang="hu-HU" sz="1600" dirty="0" smtClean="0">
                <a:latin typeface="Imprint MT Shadow" pitchFamily="82" charset="0"/>
              </a:rPr>
              <a:t> </a:t>
            </a:r>
            <a:r>
              <a:rPr lang="hu-HU" sz="1600" dirty="0" err="1" smtClean="0">
                <a:latin typeface="Imprint MT Shadow" pitchFamily="82" charset="0"/>
              </a:rPr>
              <a:t>grandchild</a:t>
            </a:r>
            <a:r>
              <a:rPr lang="hu-HU" sz="1600" dirty="0" smtClean="0">
                <a:latin typeface="Imprint MT Shadow" pitchFamily="82" charset="0"/>
              </a:rPr>
              <a:t> </a:t>
            </a:r>
            <a:r>
              <a:rPr lang="hu-HU" sz="1600" dirty="0" err="1" smtClean="0">
                <a:latin typeface="Imprint MT Shadow" pitchFamily="82" charset="0"/>
              </a:rPr>
              <a:t>Kunigunde</a:t>
            </a:r>
            <a:r>
              <a:rPr lang="hu-HU" sz="1600" dirty="0" smtClean="0">
                <a:latin typeface="Imprint MT Shadow" pitchFamily="82" charset="0"/>
              </a:rPr>
              <a:t>, </a:t>
            </a:r>
            <a:r>
              <a:rPr lang="hu-HU" sz="1600" dirty="0" err="1" smtClean="0">
                <a:latin typeface="Imprint MT Shadow" pitchFamily="82" charset="0"/>
              </a:rPr>
              <a:t>were</a:t>
            </a:r>
            <a:r>
              <a:rPr lang="hu-HU" sz="1600" dirty="0" smtClean="0">
                <a:latin typeface="Imprint MT Shadow" pitchFamily="82" charset="0"/>
              </a:rPr>
              <a:t> </a:t>
            </a:r>
            <a:r>
              <a:rPr lang="hu-HU" sz="1600" dirty="0" err="1" smtClean="0">
                <a:latin typeface="Imprint MT Shadow" pitchFamily="82" charset="0"/>
              </a:rPr>
              <a:t>engaded</a:t>
            </a:r>
            <a:r>
              <a:rPr lang="hu-HU" sz="1600" dirty="0" smtClean="0">
                <a:latin typeface="Imprint MT Shadow" pitchFamily="82" charset="0"/>
              </a:rPr>
              <a:t> here. Andrew II and </a:t>
            </a:r>
            <a:r>
              <a:rPr lang="hu-HU" sz="1600" dirty="0" err="1" smtClean="0">
                <a:latin typeface="Imprint MT Shadow" pitchFamily="82" charset="0"/>
              </a:rPr>
              <a:t>Gertrude</a:t>
            </a:r>
            <a:r>
              <a:rPr lang="hu-HU" sz="1600" dirty="0" smtClean="0">
                <a:latin typeface="Imprint MT Shadow" pitchFamily="82" charset="0"/>
              </a:rPr>
              <a:t>’s </a:t>
            </a:r>
            <a:r>
              <a:rPr lang="hu-HU" sz="1600" dirty="0" err="1" smtClean="0">
                <a:latin typeface="Imprint MT Shadow" pitchFamily="82" charset="0"/>
              </a:rPr>
              <a:t>daughter</a:t>
            </a:r>
            <a:r>
              <a:rPr lang="hu-HU" sz="1600" dirty="0" smtClean="0">
                <a:latin typeface="Imprint MT Shadow" pitchFamily="82" charset="0"/>
              </a:rPr>
              <a:t>, </a:t>
            </a:r>
            <a:r>
              <a:rPr lang="hu-HU" sz="1600" dirty="0" err="1" smtClean="0">
                <a:latin typeface="Imprint MT Shadow" pitchFamily="82" charset="0"/>
              </a:rPr>
              <a:t>Elisabeth</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born</a:t>
            </a:r>
            <a:r>
              <a:rPr lang="hu-HU" sz="1600" dirty="0" smtClean="0">
                <a:latin typeface="Imprint MT Shadow" pitchFamily="82" charset="0"/>
              </a:rPr>
              <a:t> here. </a:t>
            </a:r>
          </a:p>
          <a:p>
            <a:pPr algn="just">
              <a:buFont typeface="Arial" pitchFamily="34" charset="0"/>
              <a:buNone/>
            </a:pPr>
            <a:r>
              <a:rPr lang="hu-HU" sz="1600" dirty="0" smtClean="0">
                <a:latin typeface="Imprint MT Shadow" pitchFamily="82" charset="0"/>
              </a:rPr>
              <a:t>         The </a:t>
            </a:r>
            <a:r>
              <a:rPr lang="hu-HU" sz="1600" dirty="0" err="1" smtClean="0">
                <a:latin typeface="Imprint MT Shadow" pitchFamily="82" charset="0"/>
              </a:rPr>
              <a:t>crown</a:t>
            </a:r>
            <a:r>
              <a:rPr lang="hu-HU" sz="1600" dirty="0" smtClean="0">
                <a:latin typeface="Imprint MT Shadow" pitchFamily="82" charset="0"/>
              </a:rPr>
              <a:t>, </a:t>
            </a:r>
            <a:r>
              <a:rPr lang="hu-HU" sz="1600" dirty="0" err="1" smtClean="0">
                <a:latin typeface="Imprint MT Shadow" pitchFamily="82" charset="0"/>
              </a:rPr>
              <a:t>Sword</a:t>
            </a:r>
            <a:r>
              <a:rPr lang="hu-HU" sz="1600" dirty="0" smtClean="0">
                <a:latin typeface="Imprint MT Shadow" pitchFamily="82" charset="0"/>
              </a:rPr>
              <a:t> and Globus </a:t>
            </a:r>
            <a:r>
              <a:rPr lang="hu-HU" sz="1600" dirty="0" err="1" smtClean="0">
                <a:latin typeface="Imprint MT Shadow" pitchFamily="82" charset="0"/>
              </a:rPr>
              <a:t>Criciger</a:t>
            </a:r>
            <a:r>
              <a:rPr lang="hu-HU" sz="1600" dirty="0" smtClean="0">
                <a:latin typeface="Imprint MT Shadow" pitchFamily="82" charset="0"/>
              </a:rPr>
              <a:t> of Hungary </a:t>
            </a:r>
            <a:r>
              <a:rPr lang="hu-HU" sz="1600" dirty="0" err="1" smtClean="0">
                <a:latin typeface="Imprint MT Shadow" pitchFamily="82" charset="0"/>
              </a:rPr>
              <a:t>used</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be </a:t>
            </a:r>
            <a:r>
              <a:rPr lang="hu-HU" sz="1600" dirty="0" err="1" smtClean="0">
                <a:latin typeface="Imprint MT Shadow" pitchFamily="82" charset="0"/>
              </a:rPr>
              <a:t>kept</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Crowb</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Between</a:t>
            </a:r>
            <a:r>
              <a:rPr lang="hu-HU" sz="1600" dirty="0" smtClean="0">
                <a:latin typeface="Imprint MT Shadow" pitchFamily="82" charset="0"/>
              </a:rPr>
              <a:t> 1552 and  1784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holy</a:t>
            </a:r>
            <a:r>
              <a:rPr lang="hu-HU" sz="1600" dirty="0" smtClean="0">
                <a:latin typeface="Imprint MT Shadow" pitchFamily="82" charset="0"/>
              </a:rPr>
              <a:t> of Hungary </a:t>
            </a:r>
            <a:r>
              <a:rPr lang="hu-HU" sz="1600" dirty="0" err="1" smtClean="0">
                <a:latin typeface="Imprint MT Shadow" pitchFamily="82" charset="0"/>
              </a:rPr>
              <a:t>stayed</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a:t>
            </a:r>
            <a:endParaRPr lang="hu-HU" sz="1600" dirty="0">
              <a:latin typeface="Imprint MT Shadow"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pozsony.nyaralunk.hu/images/pozsony/city/2.jpg"/>
          <p:cNvPicPr>
            <a:picLocks noChangeAspect="1" noChangeArrowheads="1"/>
          </p:cNvPicPr>
          <p:nvPr/>
        </p:nvPicPr>
        <p:blipFill>
          <a:blip r:embed="rId2" cstate="print"/>
          <a:srcRect/>
          <a:stretch>
            <a:fillRect/>
          </a:stretch>
        </p:blipFill>
        <p:spPr bwMode="auto">
          <a:xfrm>
            <a:off x="1175296" y="131811"/>
            <a:ext cx="2825798" cy="2952327"/>
          </a:xfrm>
          <a:prstGeom prst="rect">
            <a:avLst/>
          </a:prstGeom>
          <a:ln>
            <a:noFill/>
          </a:ln>
          <a:effectLst>
            <a:softEdge rad="112500"/>
          </a:effectLst>
        </p:spPr>
      </p:pic>
      <p:pic>
        <p:nvPicPr>
          <p:cNvPr id="33796" name="Picture 4" descr="http://upload.wikimedia.org/wikipedia/commons/thumb/8/8b/Bratislavskyhrad31.jpg/250px-Bratislavskyhrad31.jpg"/>
          <p:cNvPicPr>
            <a:picLocks noChangeAspect="1" noChangeArrowheads="1"/>
          </p:cNvPicPr>
          <p:nvPr/>
        </p:nvPicPr>
        <p:blipFill>
          <a:blip r:embed="rId3" cstate="print"/>
          <a:srcRect/>
          <a:stretch>
            <a:fillRect/>
          </a:stretch>
        </p:blipFill>
        <p:spPr bwMode="auto">
          <a:xfrm>
            <a:off x="5292080" y="332656"/>
            <a:ext cx="2381250" cy="2981326"/>
          </a:xfrm>
          <a:prstGeom prst="rect">
            <a:avLst/>
          </a:prstGeom>
          <a:ln>
            <a:noFill/>
          </a:ln>
          <a:effectLst>
            <a:softEdge rad="112500"/>
          </a:effectLst>
        </p:spPr>
      </p:pic>
      <p:sp>
        <p:nvSpPr>
          <p:cNvPr id="33800" name="AutoShape 8" descr="https://encrypted-tbn3.gstatic.com/images?q=tbn:ANd9GcSpvZinR0lVlc2T3sWJILCqbKNpNhRTJwHZ75AalxpLtuo4LA0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33802" name="AutoShape 10" descr="https://encrypted-tbn3.gstatic.com/images?q=tbn:ANd9GcSpvZinR0lVlc2T3sWJILCqbKNpNhRTJwHZ75AalxpLtuo4LA0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9" name="Kép 8" descr="images.jpg"/>
          <p:cNvPicPr>
            <a:picLocks noChangeAspect="1"/>
          </p:cNvPicPr>
          <p:nvPr/>
        </p:nvPicPr>
        <p:blipFill>
          <a:blip r:embed="rId4" cstate="print"/>
          <a:stretch>
            <a:fillRect/>
          </a:stretch>
        </p:blipFill>
        <p:spPr>
          <a:xfrm>
            <a:off x="4716016" y="3573016"/>
            <a:ext cx="4180918" cy="3131653"/>
          </a:xfrm>
          <a:prstGeom prst="ellipse">
            <a:avLst/>
          </a:prstGeom>
          <a:ln>
            <a:noFill/>
          </a:ln>
          <a:effectLst>
            <a:softEdge rad="112500"/>
          </a:effectLst>
        </p:spPr>
      </p:pic>
      <p:sp>
        <p:nvSpPr>
          <p:cNvPr id="2" name="Tartalom helye 1"/>
          <p:cNvSpPr>
            <a:spLocks noGrp="1"/>
          </p:cNvSpPr>
          <p:nvPr>
            <p:ph idx="1"/>
          </p:nvPr>
        </p:nvSpPr>
        <p:spPr>
          <a:xfrm>
            <a:off x="8641080" y="6021288"/>
            <a:ext cx="45719" cy="104875"/>
          </a:xfrm>
        </p:spPr>
        <p:txBody>
          <a:bodyPr>
            <a:normAutofit fontScale="25000" lnSpcReduction="20000"/>
          </a:bodyPr>
          <a:lstStyle/>
          <a:p>
            <a:endParaRPr lang="hu-HU" dirty="0"/>
          </a:p>
        </p:txBody>
      </p:sp>
      <p:sp>
        <p:nvSpPr>
          <p:cNvPr id="4" name="Szövegdoboz 3"/>
          <p:cNvSpPr txBox="1"/>
          <p:nvPr/>
        </p:nvSpPr>
        <p:spPr>
          <a:xfrm>
            <a:off x="460375" y="3011350"/>
            <a:ext cx="4255641" cy="3416320"/>
          </a:xfrm>
          <a:prstGeom prst="rect">
            <a:avLst/>
          </a:prstGeom>
          <a:noFill/>
        </p:spPr>
        <p:txBody>
          <a:bodyPr wrap="square" rtlCol="0">
            <a:spAutoFit/>
          </a:bodyPr>
          <a:lstStyle/>
          <a:p>
            <a:pPr algn="just"/>
            <a:r>
              <a:rPr lang="en-US" dirty="0"/>
              <a:t>When Maria Theresa of Austria became the queen of the Kingdom of Hungary in 1740, she promised to the nobles of the kingdom that she would have a residence both in Austria and in the Kingdom of Hungary – that is in </a:t>
            </a:r>
            <a:r>
              <a:rPr lang="en-US" dirty="0" err="1"/>
              <a:t>Pressburg</a:t>
            </a:r>
            <a:r>
              <a:rPr lang="en-US" dirty="0"/>
              <a:t> Castle. She kept the promise and spent much time in Bratislava. </a:t>
            </a:r>
          </a:p>
          <a:p>
            <a:pPr algn="just"/>
            <a:r>
              <a:rPr lang="en-US" dirty="0"/>
              <a:t>Since 1968, the castle has been housing exhibitions of the Slovak National Museum and at the same time its rooms have been used by the National Council of the Slovak Republic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16632"/>
            <a:ext cx="8229600" cy="1143000"/>
          </a:xfrm>
        </p:spPr>
        <p:txBody>
          <a:bodyPr>
            <a:normAutofit fontScale="90000"/>
          </a:bodyPr>
          <a:lstStyle/>
          <a:p>
            <a:r>
              <a:rPr lang="hu-HU" dirty="0" smtClean="0">
                <a:latin typeface="Imprint MT Shadow" pitchFamily="82" charset="0"/>
              </a:rPr>
              <a:t>Tata </a:t>
            </a:r>
            <a:r>
              <a:rPr lang="hu-HU" dirty="0" err="1" smtClean="0">
                <a:latin typeface="Imprint MT Shadow" pitchFamily="82" charset="0"/>
              </a:rPr>
              <a:t>Castle</a:t>
            </a:r>
            <a:r>
              <a:rPr lang="hu-HU" dirty="0">
                <a:latin typeface="Imprint MT Shadow" pitchFamily="82" charset="0"/>
              </a:rPr>
              <a:t/>
            </a:r>
            <a:br>
              <a:rPr lang="hu-HU" dirty="0">
                <a:latin typeface="Imprint MT Shadow" pitchFamily="82" charset="0"/>
              </a:rPr>
            </a:br>
            <a:endParaRPr lang="hu-HU" dirty="0">
              <a:latin typeface="Imprint MT Shadow" pitchFamily="82" charset="0"/>
            </a:endParaRPr>
          </a:p>
        </p:txBody>
      </p:sp>
      <p:pic>
        <p:nvPicPr>
          <p:cNvPr id="4" name="Tartalom helye 3" descr="http://www.wellnesstime.hu/images2/tata.jpg"/>
          <p:cNvPicPr>
            <a:picLocks noGrp="1"/>
          </p:cNvPicPr>
          <p:nvPr>
            <p:ph idx="1"/>
          </p:nvPr>
        </p:nvPicPr>
        <p:blipFill>
          <a:blip r:embed="rId2" cstate="print"/>
          <a:srcRect/>
          <a:stretch>
            <a:fillRect/>
          </a:stretch>
        </p:blipFill>
        <p:spPr bwMode="auto">
          <a:xfrm>
            <a:off x="179512" y="1988840"/>
            <a:ext cx="4211960" cy="3373835"/>
          </a:xfrm>
          <a:prstGeom prst="rect">
            <a:avLst/>
          </a:prstGeom>
          <a:ln>
            <a:noFill/>
          </a:ln>
          <a:effectLst>
            <a:softEdge rad="112500"/>
          </a:effectLst>
        </p:spPr>
      </p:pic>
      <p:sp>
        <p:nvSpPr>
          <p:cNvPr id="5" name="Szövegdoboz 4"/>
          <p:cNvSpPr txBox="1"/>
          <p:nvPr/>
        </p:nvSpPr>
        <p:spPr>
          <a:xfrm>
            <a:off x="4467924" y="2204864"/>
            <a:ext cx="4644008" cy="2554545"/>
          </a:xfrm>
          <a:prstGeom prst="rect">
            <a:avLst/>
          </a:prstGeom>
          <a:noFill/>
        </p:spPr>
        <p:txBody>
          <a:bodyPr wrap="square" rtlCol="0">
            <a:spAutoFit/>
          </a:bodyPr>
          <a:lstStyle/>
          <a:p>
            <a:r>
              <a:rPr lang="hu-HU" sz="1600" dirty="0" smtClean="0">
                <a:latin typeface="Imprint MT Shadow" pitchFamily="82" charset="0"/>
              </a:rPr>
              <a:t>The </a:t>
            </a:r>
            <a:r>
              <a:rPr lang="hu-HU" sz="1600" dirty="0" err="1" smtClean="0">
                <a:latin typeface="Imprint MT Shadow" pitchFamily="82" charset="0"/>
              </a:rPr>
              <a:t>first</a:t>
            </a:r>
            <a:r>
              <a:rPr lang="hu-HU" sz="1600" dirty="0" smtClean="0">
                <a:latin typeface="Imprint MT Shadow" pitchFamily="82" charset="0"/>
              </a:rPr>
              <a:t> building of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at</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Öreg-tó (Old Lake)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builty</a:t>
            </a:r>
            <a:r>
              <a:rPr lang="hu-HU" sz="1600" dirty="0" smtClean="0">
                <a:latin typeface="Imprint MT Shadow" pitchFamily="82" charset="0"/>
              </a:rPr>
              <a:t> </a:t>
            </a:r>
            <a:r>
              <a:rPr lang="hu-HU" sz="1600" dirty="0" err="1" smtClean="0">
                <a:latin typeface="Imprint MT Shadow" pitchFamily="82" charset="0"/>
              </a:rPr>
              <a:t>by</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Lackfis</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second</a:t>
            </a:r>
            <a:r>
              <a:rPr lang="hu-HU" sz="1600" dirty="0" smtClean="0">
                <a:latin typeface="Imprint MT Shadow" pitchFamily="82" charset="0"/>
              </a:rPr>
              <a:t> </a:t>
            </a:r>
            <a:r>
              <a:rPr lang="hu-HU" sz="1600" dirty="0" err="1" smtClean="0">
                <a:latin typeface="Imprint MT Shadow" pitchFamily="82" charset="0"/>
              </a:rPr>
              <a:t>half</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14th </a:t>
            </a:r>
            <a:r>
              <a:rPr lang="hu-HU" sz="1600" dirty="0" err="1" smtClean="0">
                <a:latin typeface="Imprint MT Shadow" pitchFamily="82" charset="0"/>
              </a:rPr>
              <a:t>century</a:t>
            </a:r>
            <a:r>
              <a:rPr lang="hu-HU" sz="1600" dirty="0" smtClean="0">
                <a:latin typeface="Imprint MT Shadow" pitchFamily="82" charset="0"/>
              </a:rPr>
              <a:t>. King Matthias  </a:t>
            </a:r>
            <a:r>
              <a:rPr lang="hu-HU" sz="1600" dirty="0" err="1" smtClean="0">
                <a:latin typeface="Imprint MT Shadow" pitchFamily="82" charset="0"/>
              </a:rPr>
              <a:t>rebuilt</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be </a:t>
            </a:r>
            <a:r>
              <a:rPr lang="hu-HU" sz="1600" dirty="0" err="1" smtClean="0">
                <a:latin typeface="Imprint MT Shadow" pitchFamily="82" charset="0"/>
              </a:rPr>
              <a:t>one</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most </a:t>
            </a:r>
            <a:r>
              <a:rPr lang="hu-HU" sz="1600" dirty="0" err="1" smtClean="0">
                <a:latin typeface="Imprint MT Shadow" pitchFamily="82" charset="0"/>
              </a:rPr>
              <a:t>beautiful</a:t>
            </a:r>
            <a:r>
              <a:rPr lang="hu-HU" sz="1600" dirty="0" smtClean="0">
                <a:latin typeface="Imprint MT Shadow" pitchFamily="82" charset="0"/>
              </a:rPr>
              <a:t> </a:t>
            </a:r>
            <a:r>
              <a:rPr lang="hu-HU" sz="1600" dirty="0" err="1" smtClean="0">
                <a:latin typeface="Imprint MT Shadow" pitchFamily="82" charset="0"/>
              </a:rPr>
              <a:t>Hungarian</a:t>
            </a:r>
            <a:r>
              <a:rPr lang="hu-HU" sz="1600" dirty="0" smtClean="0">
                <a:latin typeface="Imprint MT Shadow" pitchFamily="82" charset="0"/>
              </a:rPr>
              <a:t> </a:t>
            </a:r>
            <a:r>
              <a:rPr lang="hu-HU" sz="1600" dirty="0" err="1" smtClean="0">
                <a:latin typeface="Imprint MT Shadow" pitchFamily="82" charset="0"/>
              </a:rPr>
              <a:t>castles</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late</a:t>
            </a:r>
            <a:r>
              <a:rPr lang="hu-HU" sz="1600" dirty="0" smtClean="0">
                <a:latin typeface="Imprint MT Shadow" pitchFamily="82" charset="0"/>
              </a:rPr>
              <a:t> </a:t>
            </a:r>
            <a:r>
              <a:rPr lang="hu-HU" sz="1600" dirty="0" err="1" smtClean="0">
                <a:latin typeface="Imprint MT Shadow" pitchFamily="82" charset="0"/>
              </a:rPr>
              <a:t>Gothic</a:t>
            </a:r>
            <a:r>
              <a:rPr lang="hu-HU" sz="1600" dirty="0" smtClean="0">
                <a:latin typeface="Imprint MT Shadow" pitchFamily="82" charset="0"/>
              </a:rPr>
              <a:t> and </a:t>
            </a:r>
            <a:r>
              <a:rPr lang="hu-HU" sz="1600" dirty="0" err="1" smtClean="0">
                <a:latin typeface="Imprint MT Shadow" pitchFamily="82" charset="0"/>
              </a:rPr>
              <a:t>Renaissance</a:t>
            </a:r>
            <a:r>
              <a:rPr lang="hu-HU" sz="1600" dirty="0" smtClean="0">
                <a:latin typeface="Imprint MT Shadow" pitchFamily="82" charset="0"/>
              </a:rPr>
              <a:t> </a:t>
            </a:r>
            <a:r>
              <a:rPr lang="hu-HU" sz="1600" dirty="0" err="1" smtClean="0">
                <a:latin typeface="Imprint MT Shadow" pitchFamily="82" charset="0"/>
              </a:rPr>
              <a:t>style</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became</a:t>
            </a:r>
            <a:r>
              <a:rPr lang="hu-HU" sz="1600" dirty="0" smtClean="0">
                <a:latin typeface="Imprint MT Shadow" pitchFamily="82" charset="0"/>
              </a:rPr>
              <a:t>  an </a:t>
            </a:r>
            <a:r>
              <a:rPr lang="hu-HU" sz="1600" dirty="0" err="1" smtClean="0">
                <a:latin typeface="Imprint MT Shadow" pitchFamily="82" charset="0"/>
              </a:rPr>
              <a:t>important</a:t>
            </a:r>
            <a:r>
              <a:rPr lang="hu-HU" sz="1600" dirty="0" smtClean="0">
                <a:latin typeface="Imprint MT Shadow" pitchFamily="82" charset="0"/>
              </a:rPr>
              <a:t> </a:t>
            </a:r>
            <a:r>
              <a:rPr lang="hu-HU" sz="1600" dirty="0" err="1" smtClean="0">
                <a:latin typeface="Imprint MT Shadow" pitchFamily="82" charset="0"/>
              </a:rPr>
              <a:t>border</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against</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Thurks</a:t>
            </a:r>
            <a:r>
              <a:rPr lang="hu-HU" sz="1600" dirty="0" smtClean="0">
                <a:latin typeface="Imprint MT Shadow" pitchFamily="82" charset="0"/>
              </a:rPr>
              <a:t> </a:t>
            </a:r>
            <a:r>
              <a:rPr lang="hu-HU" sz="1600" dirty="0" err="1" smtClean="0">
                <a:latin typeface="Imprint MT Shadow" pitchFamily="82" charset="0"/>
              </a:rPr>
              <a:t>from</a:t>
            </a:r>
            <a:r>
              <a:rPr lang="hu-HU" sz="1600" dirty="0" smtClean="0">
                <a:latin typeface="Imprint MT Shadow" pitchFamily="82" charset="0"/>
              </a:rPr>
              <a:t> 1541 .The </a:t>
            </a:r>
            <a:r>
              <a:rPr lang="hu-HU" sz="1600" dirty="0" err="1" smtClean="0">
                <a:latin typeface="Imprint MT Shadow" pitchFamily="82" charset="0"/>
              </a:rPr>
              <a:t>Habsburgs</a:t>
            </a:r>
            <a:r>
              <a:rPr lang="hu-HU" sz="1600" dirty="0" smtClean="0">
                <a:latin typeface="Imprint MT Shadow" pitchFamily="82" charset="0"/>
              </a:rPr>
              <a:t> </a:t>
            </a:r>
            <a:r>
              <a:rPr lang="hu-HU" sz="1600" dirty="0" err="1" smtClean="0">
                <a:latin typeface="Imprint MT Shadow" pitchFamily="82" charset="0"/>
              </a:rPr>
              <a:t>took</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back </a:t>
            </a:r>
            <a:r>
              <a:rPr lang="hu-HU" sz="1600" dirty="0" err="1" smtClean="0">
                <a:latin typeface="Imprint MT Shadow" pitchFamily="82" charset="0"/>
              </a:rPr>
              <a:t>in</a:t>
            </a:r>
            <a:r>
              <a:rPr lang="hu-HU" sz="1600" dirty="0" smtClean="0">
                <a:latin typeface="Imprint MT Shadow" pitchFamily="82" charset="0"/>
              </a:rPr>
              <a:t> 1706 and </a:t>
            </a:r>
            <a:r>
              <a:rPr lang="hu-HU" sz="1600" dirty="0" err="1" smtClean="0">
                <a:latin typeface="Imprint MT Shadow" pitchFamily="82" charset="0"/>
              </a:rPr>
              <a:t>burnt</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down. József Esterházy </a:t>
            </a:r>
            <a:r>
              <a:rPr lang="hu-HU" sz="1600" dirty="0" err="1" smtClean="0">
                <a:latin typeface="Imprint MT Shadow" pitchFamily="82" charset="0"/>
              </a:rPr>
              <a:t>purchased</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1727 and had a </a:t>
            </a:r>
            <a:r>
              <a:rPr lang="hu-HU" sz="1600" dirty="0" err="1" smtClean="0">
                <a:latin typeface="Imprint MT Shadow" pitchFamily="82" charset="0"/>
              </a:rPr>
              <a:t>modest</a:t>
            </a:r>
            <a:r>
              <a:rPr lang="hu-HU" sz="1600" dirty="0" smtClean="0">
                <a:latin typeface="Imprint MT Shadow" pitchFamily="82" charset="0"/>
              </a:rPr>
              <a:t> </a:t>
            </a:r>
            <a:r>
              <a:rPr lang="hu-HU" sz="1600" dirty="0" err="1" smtClean="0">
                <a:latin typeface="Imprint MT Shadow" pitchFamily="82" charset="0"/>
              </a:rPr>
              <a:t>palace</a:t>
            </a:r>
            <a:r>
              <a:rPr lang="hu-HU" sz="1600" dirty="0" smtClean="0">
                <a:latin typeface="Imprint MT Shadow" pitchFamily="82" charset="0"/>
              </a:rPr>
              <a:t> </a:t>
            </a:r>
            <a:r>
              <a:rPr lang="hu-HU" sz="1600" dirty="0" err="1" smtClean="0">
                <a:latin typeface="Imprint MT Shadow" pitchFamily="82" charset="0"/>
              </a:rPr>
              <a:t>built</a:t>
            </a:r>
            <a:r>
              <a:rPr lang="hu-HU" sz="1600" dirty="0" smtClean="0">
                <a:latin typeface="Imprint MT Shadow" pitchFamily="82" charset="0"/>
              </a:rPr>
              <a:t> </a:t>
            </a:r>
            <a:r>
              <a:rPr lang="hu-HU" sz="1600" dirty="0" err="1" smtClean="0">
                <a:latin typeface="Imprint MT Shadow" pitchFamily="82" charset="0"/>
              </a:rPr>
              <a:t>according</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palns</a:t>
            </a:r>
            <a:r>
              <a:rPr lang="hu-HU" sz="1600" dirty="0" smtClean="0">
                <a:latin typeface="Imprint MT Shadow" pitchFamily="82" charset="0"/>
              </a:rPr>
              <a:t> of Jakab Fellner. </a:t>
            </a:r>
            <a:endParaRPr lang="hu-HU" sz="1600" dirty="0">
              <a:latin typeface="Imprint MT Shadow"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http://www.hegyvilag.hu/wp-content/uploads/2008/03/tata-var.jpg"/>
          <p:cNvPicPr/>
          <p:nvPr/>
        </p:nvPicPr>
        <p:blipFill>
          <a:blip r:embed="rId2" cstate="print"/>
          <a:srcRect/>
          <a:stretch>
            <a:fillRect/>
          </a:stretch>
        </p:blipFill>
        <p:spPr bwMode="auto">
          <a:xfrm>
            <a:off x="0" y="1"/>
            <a:ext cx="4427984" cy="3212976"/>
          </a:xfrm>
          <a:prstGeom prst="rect">
            <a:avLst/>
          </a:prstGeom>
          <a:ln>
            <a:noFill/>
          </a:ln>
          <a:effectLst>
            <a:softEdge rad="112500"/>
          </a:effectLst>
        </p:spPr>
      </p:pic>
      <p:pic>
        <p:nvPicPr>
          <p:cNvPr id="5" name="Kép 4" descr="http://pasi.web.elte.hu/fotok/2005fotok/2005-17.jpg"/>
          <p:cNvPicPr/>
          <p:nvPr/>
        </p:nvPicPr>
        <p:blipFill>
          <a:blip r:embed="rId3" cstate="print"/>
          <a:srcRect/>
          <a:stretch>
            <a:fillRect/>
          </a:stretch>
        </p:blipFill>
        <p:spPr bwMode="auto">
          <a:xfrm>
            <a:off x="4427984" y="3140968"/>
            <a:ext cx="4716016" cy="3717032"/>
          </a:xfrm>
          <a:prstGeom prst="rect">
            <a:avLst/>
          </a:prstGeom>
          <a:ln>
            <a:noFill/>
          </a:ln>
          <a:effectLst>
            <a:softEdge rad="112500"/>
          </a:effectLst>
        </p:spPr>
      </p:pic>
      <p:sp>
        <p:nvSpPr>
          <p:cNvPr id="7" name="Szövegdoboz 6"/>
          <p:cNvSpPr txBox="1"/>
          <p:nvPr/>
        </p:nvSpPr>
        <p:spPr>
          <a:xfrm>
            <a:off x="4499992" y="404664"/>
            <a:ext cx="4644008" cy="307777"/>
          </a:xfrm>
          <a:prstGeom prst="rect">
            <a:avLst/>
          </a:prstGeom>
          <a:noFill/>
        </p:spPr>
        <p:txBody>
          <a:bodyPr wrap="square" rtlCol="0">
            <a:spAutoFit/>
          </a:bodyPr>
          <a:lstStyle/>
          <a:p>
            <a:pPr algn="just"/>
            <a:r>
              <a:rPr lang="hu-HU" sz="1400" dirty="0" smtClean="0"/>
              <a:t> </a:t>
            </a:r>
            <a:endParaRPr lang="hu-HU" sz="1400" dirty="0"/>
          </a:p>
        </p:txBody>
      </p:sp>
      <p:sp>
        <p:nvSpPr>
          <p:cNvPr id="8" name="Szövegdoboz 7"/>
          <p:cNvSpPr txBox="1"/>
          <p:nvPr/>
        </p:nvSpPr>
        <p:spPr>
          <a:xfrm>
            <a:off x="0" y="3356992"/>
            <a:ext cx="4355976" cy="1323439"/>
          </a:xfrm>
          <a:prstGeom prst="rect">
            <a:avLst/>
          </a:prstGeom>
          <a:noFill/>
        </p:spPr>
        <p:txBody>
          <a:bodyPr wrap="square" rtlCol="0">
            <a:spAutoFit/>
          </a:bodyPr>
          <a:lstStyle/>
          <a:p>
            <a:r>
              <a:rPr lang="hu-HU" sz="1600" dirty="0" smtClean="0">
                <a:latin typeface="Imprint MT Shadow" pitchFamily="82" charset="0"/>
              </a:rPr>
              <a:t>The </a:t>
            </a:r>
            <a:r>
              <a:rPr lang="hu-HU" sz="1600" dirty="0" err="1" smtClean="0">
                <a:latin typeface="Imprint MT Shadow" pitchFamily="82" charset="0"/>
              </a:rPr>
              <a:t>wing</a:t>
            </a:r>
            <a:r>
              <a:rPr lang="hu-HU" sz="1600" dirty="0" smtClean="0">
                <a:latin typeface="Imprint MT Shadow" pitchFamily="82" charset="0"/>
              </a:rPr>
              <a:t> </a:t>
            </a:r>
            <a:r>
              <a:rPr lang="hu-HU" sz="1600" dirty="0" err="1" smtClean="0">
                <a:latin typeface="Imprint MT Shadow" pitchFamily="82" charset="0"/>
              </a:rPr>
              <a:t>on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lakeshore</a:t>
            </a:r>
            <a:r>
              <a:rPr lang="hu-HU" sz="1600" dirty="0" smtClean="0">
                <a:latin typeface="Imprint MT Shadow" pitchFamily="82" charset="0"/>
              </a:rPr>
              <a:t> </a:t>
            </a:r>
            <a:r>
              <a:rPr lang="hu-HU" sz="1600" dirty="0" err="1" smtClean="0">
                <a:latin typeface="Imprint MT Shadow" pitchFamily="82" charset="0"/>
              </a:rPr>
              <a:t>still</a:t>
            </a:r>
            <a:r>
              <a:rPr lang="hu-HU" sz="1600" dirty="0" smtClean="0">
                <a:latin typeface="Imprint MT Shadow" pitchFamily="82" charset="0"/>
              </a:rPr>
              <a:t> </a:t>
            </a:r>
            <a:r>
              <a:rPr lang="hu-HU" sz="1600" dirty="0" err="1" smtClean="0">
                <a:latin typeface="Imprint MT Shadow" pitchFamily="82" charset="0"/>
              </a:rPr>
              <a:t>standingat</a:t>
            </a:r>
            <a:r>
              <a:rPr lang="hu-HU" sz="1600" dirty="0" smtClean="0">
                <a:latin typeface="Imprint MT Shadow" pitchFamily="82" charset="0"/>
              </a:rPr>
              <a:t> </a:t>
            </a:r>
            <a:r>
              <a:rPr lang="hu-HU" sz="1600" dirty="0" err="1" smtClean="0">
                <a:latin typeface="Imprint MT Shadow" pitchFamily="82" charset="0"/>
              </a:rPr>
              <a:t>that</a:t>
            </a:r>
            <a:r>
              <a:rPr lang="hu-HU" sz="1600" dirty="0" smtClean="0">
                <a:latin typeface="Imprint MT Shadow" pitchFamily="82" charset="0"/>
              </a:rPr>
              <a:t> </a:t>
            </a:r>
            <a:r>
              <a:rPr lang="hu-HU" sz="1600" dirty="0" err="1" smtClean="0">
                <a:latin typeface="Imprint MT Shadow" pitchFamily="82" charset="0"/>
              </a:rPr>
              <a:t>thime</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rebuilt</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Romantic</a:t>
            </a:r>
            <a:r>
              <a:rPr lang="hu-HU" sz="1600" dirty="0" smtClean="0">
                <a:latin typeface="Imprint MT Shadow" pitchFamily="82" charset="0"/>
              </a:rPr>
              <a:t> </a:t>
            </a:r>
            <a:r>
              <a:rPr lang="hu-HU" sz="1600" dirty="0" err="1" smtClean="0">
                <a:latin typeface="Imprint MT Shadow" pitchFamily="82" charset="0"/>
              </a:rPr>
              <a:t>style</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has </a:t>
            </a:r>
            <a:r>
              <a:rPr lang="hu-HU" sz="1600" dirty="0" err="1" smtClean="0">
                <a:latin typeface="Imprint MT Shadow" pitchFamily="82" charset="0"/>
              </a:rPr>
              <a:t>been</a:t>
            </a:r>
            <a:r>
              <a:rPr lang="hu-HU" sz="1600" dirty="0" smtClean="0">
                <a:latin typeface="Imprint MT Shadow" pitchFamily="82" charset="0"/>
              </a:rPr>
              <a:t> a </a:t>
            </a:r>
            <a:r>
              <a:rPr lang="hu-HU" sz="1600" dirty="0" err="1" smtClean="0">
                <a:latin typeface="Imprint MT Shadow" pitchFamily="82" charset="0"/>
              </a:rPr>
              <a:t>museum</a:t>
            </a:r>
            <a:r>
              <a:rPr lang="hu-HU" sz="1600" dirty="0" smtClean="0">
                <a:latin typeface="Imprint MT Shadow" pitchFamily="82" charset="0"/>
              </a:rPr>
              <a:t> </a:t>
            </a:r>
            <a:r>
              <a:rPr lang="hu-HU" sz="1600" dirty="0" err="1" smtClean="0">
                <a:latin typeface="Imprint MT Shadow" pitchFamily="82" charset="0"/>
              </a:rPr>
              <a:t>since</a:t>
            </a:r>
            <a:r>
              <a:rPr lang="hu-HU" sz="1600" dirty="0" smtClean="0">
                <a:latin typeface="Imprint MT Shadow" pitchFamily="82" charset="0"/>
              </a:rPr>
              <a:t> 1954. </a:t>
            </a:r>
            <a:r>
              <a:rPr lang="hu-HU" sz="1600" dirty="0" err="1" smtClean="0">
                <a:latin typeface="Imprint MT Shadow" pitchFamily="82" charset="0"/>
              </a:rPr>
              <a:t>Its</a:t>
            </a:r>
            <a:r>
              <a:rPr lang="hu-HU" sz="1600" dirty="0" smtClean="0">
                <a:latin typeface="Imprint MT Shadow" pitchFamily="82" charset="0"/>
              </a:rPr>
              <a:t> </a:t>
            </a:r>
            <a:r>
              <a:rPr lang="hu-HU" sz="1600" dirty="0" err="1" smtClean="0">
                <a:latin typeface="Imprint MT Shadow" pitchFamily="82" charset="0"/>
              </a:rPr>
              <a:t>ruined</a:t>
            </a:r>
            <a:r>
              <a:rPr lang="hu-HU" sz="1600" dirty="0" smtClean="0">
                <a:latin typeface="Imprint MT Shadow" pitchFamily="82" charset="0"/>
              </a:rPr>
              <a:t> </a:t>
            </a:r>
            <a:r>
              <a:rPr lang="hu-HU" sz="1600" dirty="0" err="1" smtClean="0">
                <a:latin typeface="Imprint MT Shadow" pitchFamily="82" charset="0"/>
              </a:rPr>
              <a:t>wang</a:t>
            </a:r>
            <a:r>
              <a:rPr lang="hu-HU" sz="1600" dirty="0" smtClean="0">
                <a:latin typeface="Imprint MT Shadow" pitchFamily="82" charset="0"/>
              </a:rPr>
              <a:t> has </a:t>
            </a:r>
            <a:r>
              <a:rPr lang="hu-HU" sz="1600" dirty="0" err="1" smtClean="0">
                <a:latin typeface="Imprint MT Shadow" pitchFamily="82" charset="0"/>
              </a:rPr>
              <a:t>been</a:t>
            </a:r>
            <a:r>
              <a:rPr lang="hu-HU" sz="1600" dirty="0" smtClean="0">
                <a:latin typeface="Imprint MT Shadow" pitchFamily="82" charset="0"/>
              </a:rPr>
              <a:t> </a:t>
            </a:r>
            <a:r>
              <a:rPr lang="hu-HU" sz="1600" dirty="0" err="1" smtClean="0">
                <a:latin typeface="Imprint MT Shadow" pitchFamily="82" charset="0"/>
              </a:rPr>
              <a:t>excavated</a:t>
            </a:r>
            <a:r>
              <a:rPr lang="hu-HU" sz="1600" dirty="0" smtClean="0">
                <a:latin typeface="Imprint MT Shadow" pitchFamily="82" charset="0"/>
              </a:rPr>
              <a:t>. </a:t>
            </a:r>
          </a:p>
          <a:p>
            <a:endParaRPr lang="hu-HU" sz="1600" dirty="0" smtClean="0">
              <a:latin typeface="Imprint MT Shadow" pitchFamily="82" charset="0"/>
            </a:endParaRPr>
          </a:p>
        </p:txBody>
      </p:sp>
      <p:sp>
        <p:nvSpPr>
          <p:cNvPr id="6" name="Téglalap 5"/>
          <p:cNvSpPr/>
          <p:nvPr/>
        </p:nvSpPr>
        <p:spPr>
          <a:xfrm>
            <a:off x="4427984" y="692696"/>
            <a:ext cx="4572000" cy="1077218"/>
          </a:xfrm>
          <a:prstGeom prst="rect">
            <a:avLst/>
          </a:prstGeom>
        </p:spPr>
        <p:txBody>
          <a:bodyPr>
            <a:spAutoFit/>
          </a:bodyPr>
          <a:lstStyle/>
          <a:p>
            <a:r>
              <a:rPr lang="hu-HU" sz="1600" dirty="0" smtClean="0">
                <a:latin typeface="Imprint MT Shadow" pitchFamily="82" charset="0"/>
              </a:rPr>
              <a:t>The </a:t>
            </a:r>
            <a:r>
              <a:rPr lang="hu-HU" sz="1600" dirty="0" err="1" smtClean="0">
                <a:latin typeface="Imprint MT Shadow" pitchFamily="82" charset="0"/>
              </a:rPr>
              <a:t>Habsburgs</a:t>
            </a:r>
            <a:r>
              <a:rPr lang="hu-HU" sz="1600" dirty="0" smtClean="0">
                <a:latin typeface="Imprint MT Shadow" pitchFamily="82" charset="0"/>
              </a:rPr>
              <a:t> </a:t>
            </a:r>
            <a:r>
              <a:rPr lang="hu-HU" sz="1600" dirty="0" err="1" smtClean="0">
                <a:latin typeface="Imprint MT Shadow" pitchFamily="82" charset="0"/>
              </a:rPr>
              <a:t>took</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back </a:t>
            </a:r>
            <a:r>
              <a:rPr lang="hu-HU" sz="1600" dirty="0" err="1" smtClean="0">
                <a:latin typeface="Imprint MT Shadow" pitchFamily="82" charset="0"/>
              </a:rPr>
              <a:t>in</a:t>
            </a:r>
            <a:r>
              <a:rPr lang="hu-HU" sz="1600" dirty="0" smtClean="0">
                <a:latin typeface="Imprint MT Shadow" pitchFamily="82" charset="0"/>
              </a:rPr>
              <a:t> 1706 and </a:t>
            </a:r>
            <a:r>
              <a:rPr lang="hu-HU" sz="1600" dirty="0" err="1" smtClean="0">
                <a:latin typeface="Imprint MT Shadow" pitchFamily="82" charset="0"/>
              </a:rPr>
              <a:t>burnt</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down. József Esterházy </a:t>
            </a:r>
            <a:r>
              <a:rPr lang="hu-HU" sz="1600" dirty="0" err="1" smtClean="0">
                <a:latin typeface="Imprint MT Shadow" pitchFamily="82" charset="0"/>
              </a:rPr>
              <a:t>purchased</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1727 and had a </a:t>
            </a:r>
            <a:r>
              <a:rPr lang="hu-HU" sz="1600" dirty="0" err="1" smtClean="0">
                <a:latin typeface="Imprint MT Shadow" pitchFamily="82" charset="0"/>
              </a:rPr>
              <a:t>modest</a:t>
            </a:r>
            <a:r>
              <a:rPr lang="hu-HU" sz="1600" dirty="0" smtClean="0">
                <a:latin typeface="Imprint MT Shadow" pitchFamily="82" charset="0"/>
              </a:rPr>
              <a:t> </a:t>
            </a:r>
            <a:r>
              <a:rPr lang="hu-HU" sz="1600" dirty="0" err="1" smtClean="0">
                <a:latin typeface="Imprint MT Shadow" pitchFamily="82" charset="0"/>
              </a:rPr>
              <a:t>palace</a:t>
            </a:r>
            <a:r>
              <a:rPr lang="hu-HU" sz="1600" dirty="0" smtClean="0">
                <a:latin typeface="Imprint MT Shadow" pitchFamily="82" charset="0"/>
              </a:rPr>
              <a:t> </a:t>
            </a:r>
            <a:r>
              <a:rPr lang="hu-HU" sz="1600" dirty="0" err="1" smtClean="0">
                <a:latin typeface="Imprint MT Shadow" pitchFamily="82" charset="0"/>
              </a:rPr>
              <a:t>built</a:t>
            </a:r>
            <a:r>
              <a:rPr lang="hu-HU" sz="1600" dirty="0" smtClean="0">
                <a:latin typeface="Imprint MT Shadow" pitchFamily="82" charset="0"/>
              </a:rPr>
              <a:t> </a:t>
            </a:r>
            <a:r>
              <a:rPr lang="hu-HU" sz="1600" dirty="0" err="1" smtClean="0">
                <a:latin typeface="Imprint MT Shadow" pitchFamily="82" charset="0"/>
              </a:rPr>
              <a:t>according</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palns</a:t>
            </a:r>
            <a:r>
              <a:rPr lang="hu-HU" sz="1600" dirty="0" smtClean="0">
                <a:latin typeface="Imprint MT Shadow" pitchFamily="82" charset="0"/>
              </a:rPr>
              <a:t> of Jakab Fellner. </a:t>
            </a:r>
            <a:endParaRPr lang="hu-HU" sz="1600" dirty="0">
              <a:latin typeface="Imprint MT Shadow"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latin typeface="Imprint MT Shadow" pitchFamily="82" charset="0"/>
              </a:rPr>
              <a:t>Eger </a:t>
            </a:r>
            <a:r>
              <a:rPr lang="hu-HU" dirty="0" err="1" smtClean="0">
                <a:latin typeface="Imprint MT Shadow" pitchFamily="82" charset="0"/>
              </a:rPr>
              <a:t>Castle</a:t>
            </a:r>
            <a:r>
              <a:rPr lang="hu-HU" dirty="0">
                <a:latin typeface="Imprint MT Shadow" pitchFamily="82" charset="0"/>
              </a:rPr>
              <a:t/>
            </a:r>
            <a:br>
              <a:rPr lang="hu-HU" dirty="0">
                <a:latin typeface="Imprint MT Shadow" pitchFamily="82" charset="0"/>
              </a:rPr>
            </a:br>
            <a:endParaRPr lang="hu-HU" dirty="0">
              <a:latin typeface="Imprint MT Shadow" pitchFamily="82" charset="0"/>
            </a:endParaRPr>
          </a:p>
        </p:txBody>
      </p:sp>
      <p:sp>
        <p:nvSpPr>
          <p:cNvPr id="3" name="Tartalom helye 2"/>
          <p:cNvSpPr>
            <a:spLocks noGrp="1"/>
          </p:cNvSpPr>
          <p:nvPr>
            <p:ph idx="1"/>
          </p:nvPr>
        </p:nvSpPr>
        <p:spPr>
          <a:xfrm>
            <a:off x="5292080" y="1484784"/>
            <a:ext cx="3528392" cy="4968552"/>
          </a:xfrm>
        </p:spPr>
        <p:txBody>
          <a:bodyPr>
            <a:noAutofit/>
          </a:bodyPr>
          <a:lstStyle/>
          <a:p>
            <a:pPr>
              <a:buNone/>
            </a:pPr>
            <a:r>
              <a:rPr lang="hu-HU" sz="1600" dirty="0" smtClean="0">
                <a:latin typeface="Imprint MT Shadow" pitchFamily="82" charset="0"/>
              </a:rPr>
              <a:t>         </a:t>
            </a:r>
            <a:r>
              <a:rPr lang="hu-HU" sz="1600" dirty="0" err="1" smtClean="0">
                <a:latin typeface="Imprint MT Shadow" pitchFamily="82" charset="0"/>
              </a:rPr>
              <a:t>Buildings</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Eger </a:t>
            </a:r>
            <a:r>
              <a:rPr lang="hu-HU" sz="1600" dirty="0" err="1" smtClean="0">
                <a:latin typeface="Imprint MT Shadow" pitchFamily="82" charset="0"/>
              </a:rPr>
              <a:t>Cathedral</a:t>
            </a:r>
            <a:r>
              <a:rPr lang="hu-HU" sz="1600" dirty="0" smtClean="0">
                <a:latin typeface="Imprint MT Shadow" pitchFamily="82" charset="0"/>
              </a:rPr>
              <a:t> and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Episcopal</a:t>
            </a:r>
            <a:r>
              <a:rPr lang="hu-HU" sz="1600" dirty="0" smtClean="0">
                <a:latin typeface="Imprint MT Shadow" pitchFamily="82" charset="0"/>
              </a:rPr>
              <a:t> </a:t>
            </a:r>
            <a:r>
              <a:rPr lang="hu-HU" sz="1600" dirty="0" err="1" smtClean="0">
                <a:latin typeface="Imprint MT Shadow" pitchFamily="82" charset="0"/>
              </a:rPr>
              <a:t>See</a:t>
            </a:r>
            <a:r>
              <a:rPr lang="hu-HU" sz="1600" dirty="0" smtClean="0">
                <a:latin typeface="Imprint MT Shadow" pitchFamily="82" charset="0"/>
              </a:rPr>
              <a:t> </a:t>
            </a:r>
            <a:r>
              <a:rPr lang="hu-HU" sz="1600" dirty="0" err="1" smtClean="0">
                <a:latin typeface="Imprint MT Shadow" pitchFamily="82" charset="0"/>
              </a:rPr>
              <a:t>were</a:t>
            </a:r>
            <a:r>
              <a:rPr lang="hu-HU" sz="1600" dirty="0" smtClean="0">
                <a:latin typeface="Imprint MT Shadow" pitchFamily="82" charset="0"/>
              </a:rPr>
              <a:t> </a:t>
            </a:r>
            <a:r>
              <a:rPr lang="hu-HU" sz="1600" dirty="0" err="1" smtClean="0">
                <a:latin typeface="Imprint MT Shadow" pitchFamily="82" charset="0"/>
              </a:rPr>
              <a:t>probably</a:t>
            </a:r>
            <a:r>
              <a:rPr lang="hu-HU" sz="1600" dirty="0" smtClean="0">
                <a:latin typeface="Imprint MT Shadow" pitchFamily="82" charset="0"/>
              </a:rPr>
              <a:t> </a:t>
            </a:r>
            <a:r>
              <a:rPr lang="hu-HU" sz="1600" dirty="0" err="1" smtClean="0">
                <a:latin typeface="Imprint MT Shadow" pitchFamily="82" charset="0"/>
              </a:rPr>
              <a:t>fortified</a:t>
            </a:r>
            <a:r>
              <a:rPr lang="hu-HU" sz="1600" dirty="0" smtClean="0">
                <a:latin typeface="Imprint MT Shadow" pitchFamily="82" charset="0"/>
              </a:rPr>
              <a:t> </a:t>
            </a:r>
            <a:r>
              <a:rPr lang="hu-HU" sz="1600" dirty="0" err="1" smtClean="0">
                <a:latin typeface="Imprint MT Shadow" pitchFamily="82" charset="0"/>
              </a:rPr>
              <a:t>as</a:t>
            </a:r>
            <a:r>
              <a:rPr lang="hu-HU" sz="1600" dirty="0" smtClean="0">
                <a:latin typeface="Imprint MT Shadow" pitchFamily="82" charset="0"/>
              </a:rPr>
              <a:t> </a:t>
            </a:r>
            <a:r>
              <a:rPr lang="hu-HU" sz="1600" dirty="0" err="1" smtClean="0">
                <a:latin typeface="Imprint MT Shadow" pitchFamily="82" charset="0"/>
              </a:rPr>
              <a:t>early</a:t>
            </a:r>
            <a:r>
              <a:rPr lang="hu-HU" sz="1600" dirty="0" smtClean="0">
                <a:latin typeface="Imprint MT Shadow" pitchFamily="82" charset="0"/>
              </a:rPr>
              <a:t> </a:t>
            </a:r>
            <a:r>
              <a:rPr lang="hu-HU" sz="1600" dirty="0" err="1" smtClean="0">
                <a:latin typeface="Imprint MT Shadow" pitchFamily="82" charset="0"/>
              </a:rPr>
              <a:t>as</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reign</a:t>
            </a:r>
            <a:r>
              <a:rPr lang="hu-HU" sz="1600" dirty="0" smtClean="0">
                <a:latin typeface="Imprint MT Shadow" pitchFamily="82" charset="0"/>
              </a:rPr>
              <a:t> of St. István. The </a:t>
            </a:r>
            <a:r>
              <a:rPr lang="hu-HU" sz="1600" dirty="0" err="1" smtClean="0">
                <a:latin typeface="Imprint MT Shadow" pitchFamily="82" charset="0"/>
              </a:rPr>
              <a:t>centree</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episcopate</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ravaged</a:t>
            </a:r>
            <a:r>
              <a:rPr lang="hu-HU" sz="1600" dirty="0" smtClean="0">
                <a:latin typeface="Imprint MT Shadow" pitchFamily="82" charset="0"/>
              </a:rPr>
              <a:t> and </a:t>
            </a:r>
            <a:r>
              <a:rPr lang="hu-HU" sz="1600" dirty="0" err="1" smtClean="0">
                <a:latin typeface="Imprint MT Shadow" pitchFamily="82" charset="0"/>
              </a:rPr>
              <a:t>burnt</a:t>
            </a:r>
            <a:r>
              <a:rPr lang="hu-HU" sz="1600" dirty="0" smtClean="0">
                <a:latin typeface="Imprint MT Shadow" pitchFamily="82" charset="0"/>
              </a:rPr>
              <a:t> </a:t>
            </a:r>
            <a:r>
              <a:rPr lang="hu-HU" sz="1600" dirty="0" err="1" smtClean="0">
                <a:latin typeface="Imprint MT Shadow" pitchFamily="82" charset="0"/>
              </a:rPr>
              <a:t>clown</a:t>
            </a:r>
            <a:r>
              <a:rPr lang="hu-HU" sz="1600" dirty="0" smtClean="0">
                <a:latin typeface="Imprint MT Shadow" pitchFamily="82" charset="0"/>
              </a:rPr>
              <a:t> </a:t>
            </a:r>
            <a:r>
              <a:rPr lang="hu-HU" sz="1600" dirty="0" err="1" smtClean="0">
                <a:latin typeface="Imprint MT Shadow" pitchFamily="82" charset="0"/>
              </a:rPr>
              <a:t>by</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Tatars</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1241. The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went</a:t>
            </a:r>
            <a:r>
              <a:rPr lang="hu-HU" sz="1600" dirty="0" smtClean="0">
                <a:latin typeface="Imprint MT Shadow" pitchFamily="82" charset="0"/>
              </a:rPr>
              <a:t> over </a:t>
            </a:r>
            <a:r>
              <a:rPr lang="hu-HU" sz="1600" dirty="0" err="1" smtClean="0">
                <a:latin typeface="Imprint MT Shadow" pitchFamily="82" charset="0"/>
              </a:rPr>
              <a:t>into</a:t>
            </a:r>
            <a:r>
              <a:rPr lang="hu-HU" sz="1600" dirty="0" smtClean="0">
                <a:latin typeface="Imprint MT Shadow" pitchFamily="82" charset="0"/>
              </a:rPr>
              <a:t> </a:t>
            </a:r>
            <a:r>
              <a:rPr lang="hu-HU" sz="1600" dirty="0" err="1" smtClean="0">
                <a:latin typeface="Imprint MT Shadow" pitchFamily="82" charset="0"/>
              </a:rPr>
              <a:t>Ferdinand’s</a:t>
            </a:r>
            <a:r>
              <a:rPr lang="hu-HU" sz="1600" dirty="0" smtClean="0">
                <a:latin typeface="Imprint MT Shadow" pitchFamily="82" charset="0"/>
              </a:rPr>
              <a:t>  </a:t>
            </a:r>
            <a:r>
              <a:rPr lang="hu-HU" sz="1600" dirty="0" err="1" smtClean="0">
                <a:latin typeface="Imprint MT Shadow" pitchFamily="82" charset="0"/>
              </a:rPr>
              <a:t>possessin</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1549, </a:t>
            </a:r>
            <a:r>
              <a:rPr lang="hu-HU" sz="1600" dirty="0" err="1" smtClean="0">
                <a:latin typeface="Imprint MT Shadow" pitchFamily="82" charset="0"/>
              </a:rPr>
              <a:t>who</a:t>
            </a:r>
            <a:r>
              <a:rPr lang="hu-HU" sz="1600" dirty="0" smtClean="0">
                <a:latin typeface="Imprint MT Shadow" pitchFamily="82" charset="0"/>
              </a:rPr>
              <a:t> </a:t>
            </a:r>
            <a:r>
              <a:rPr lang="hu-HU" sz="1600" dirty="0" err="1" smtClean="0">
                <a:latin typeface="Imprint MT Shadow" pitchFamily="82" charset="0"/>
              </a:rPr>
              <a:t>designated</a:t>
            </a:r>
            <a:r>
              <a:rPr lang="hu-HU" sz="1600" dirty="0" smtClean="0">
                <a:latin typeface="Imprint MT Shadow" pitchFamily="82" charset="0"/>
              </a:rPr>
              <a:t> István Dobó </a:t>
            </a:r>
            <a:r>
              <a:rPr lang="hu-HU" sz="1600" dirty="0" err="1" smtClean="0">
                <a:latin typeface="Imprint MT Shadow" pitchFamily="82" charset="0"/>
              </a:rPr>
              <a:t>to</a:t>
            </a:r>
            <a:r>
              <a:rPr lang="hu-HU" sz="1600" dirty="0" smtClean="0">
                <a:latin typeface="Imprint MT Shadow" pitchFamily="82" charset="0"/>
              </a:rPr>
              <a:t> </a:t>
            </a:r>
            <a:r>
              <a:rPr lang="hu-HU" sz="1600" dirty="0" err="1" smtClean="0">
                <a:latin typeface="Imprint MT Shadow" pitchFamily="82" charset="0"/>
              </a:rPr>
              <a:t>castellanship</a:t>
            </a:r>
            <a:r>
              <a:rPr lang="hu-HU" sz="1600" dirty="0" smtClean="0">
                <a:latin typeface="Imprint MT Shadow" pitchFamily="82" charset="0"/>
              </a:rPr>
              <a:t> </a:t>
            </a:r>
            <a:r>
              <a:rPr lang="hu-HU" sz="1600" dirty="0" err="1" smtClean="0">
                <a:latin typeface="Imprint MT Shadow" pitchFamily="82" charset="0"/>
              </a:rPr>
              <a:t>Dobó</a:t>
            </a:r>
            <a:r>
              <a:rPr lang="hu-HU" sz="1600" dirty="0" smtClean="0">
                <a:latin typeface="Imprint MT Shadow" pitchFamily="82" charset="0"/>
              </a:rPr>
              <a:t> </a:t>
            </a:r>
            <a:r>
              <a:rPr lang="hu-HU" sz="1600" dirty="0" err="1" smtClean="0">
                <a:latin typeface="Imprint MT Shadow" pitchFamily="82" charset="0"/>
              </a:rPr>
              <a:t>continued</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fortification</a:t>
            </a:r>
            <a:r>
              <a:rPr lang="hu-HU" sz="1600" dirty="0" smtClean="0">
                <a:latin typeface="Imprint MT Shadow" pitchFamily="82" charset="0"/>
              </a:rPr>
              <a:t> </a:t>
            </a:r>
            <a:r>
              <a:rPr lang="hu-HU" sz="1600" dirty="0" err="1" smtClean="0">
                <a:latin typeface="Imprint MT Shadow" pitchFamily="82" charset="0"/>
              </a:rPr>
              <a:t>work</a:t>
            </a:r>
            <a:r>
              <a:rPr lang="hu-HU" sz="1600" dirty="0" smtClean="0">
                <a:latin typeface="Imprint MT Shadow" pitchFamily="82" charset="0"/>
              </a:rPr>
              <a:t>. The </a:t>
            </a:r>
            <a:r>
              <a:rPr lang="hu-HU" sz="1600" dirty="0" err="1" smtClean="0">
                <a:latin typeface="Imprint MT Shadow" pitchFamily="82" charset="0"/>
              </a:rPr>
              <a:t>bravely</a:t>
            </a:r>
            <a:r>
              <a:rPr lang="hu-HU" sz="1600" dirty="0" smtClean="0">
                <a:latin typeface="Imprint MT Shadow" pitchFamily="82" charset="0"/>
              </a:rPr>
              <a:t> </a:t>
            </a:r>
            <a:r>
              <a:rPr lang="hu-HU" sz="1600" dirty="0" err="1" smtClean="0">
                <a:latin typeface="Imprint MT Shadow" pitchFamily="82" charset="0"/>
              </a:rPr>
              <a:t>fighting</a:t>
            </a:r>
            <a:r>
              <a:rPr lang="hu-HU" sz="1600" dirty="0" smtClean="0">
                <a:latin typeface="Imprint MT Shadow" pitchFamily="82" charset="0"/>
              </a:rPr>
              <a:t> </a:t>
            </a:r>
            <a:r>
              <a:rPr lang="hu-HU" sz="1600" dirty="0" err="1" smtClean="0">
                <a:latin typeface="Imprint MT Shadow" pitchFamily="82" charset="0"/>
              </a:rPr>
              <a:t>defenders</a:t>
            </a:r>
            <a:r>
              <a:rPr lang="hu-HU" sz="1600" dirty="0" smtClean="0">
                <a:latin typeface="Imprint MT Shadow" pitchFamily="82" charset="0"/>
              </a:rPr>
              <a:t> of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flung</a:t>
            </a:r>
            <a:r>
              <a:rPr lang="hu-HU" sz="1600" dirty="0" smtClean="0">
                <a:latin typeface="Imprint MT Shadow" pitchFamily="82" charset="0"/>
              </a:rPr>
              <a:t> back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Türkish</a:t>
            </a:r>
            <a:r>
              <a:rPr lang="hu-HU" sz="1600" dirty="0" smtClean="0">
                <a:latin typeface="Imprint MT Shadow" pitchFamily="82" charset="0"/>
              </a:rPr>
              <a:t> </a:t>
            </a:r>
            <a:r>
              <a:rPr lang="hu-HU" sz="1600" dirty="0" err="1" smtClean="0">
                <a:latin typeface="Imprint MT Shadow" pitchFamily="82" charset="0"/>
              </a:rPr>
              <a:t>army</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a:t>
            </a:r>
            <a:r>
              <a:rPr lang="hu-HU" sz="1600" dirty="0" err="1" smtClean="0">
                <a:latin typeface="Imprint MT Shadow" pitchFamily="82" charset="0"/>
              </a:rPr>
              <a:t>disengage</a:t>
            </a:r>
            <a:r>
              <a:rPr lang="hu-HU" sz="1600" dirty="0" smtClean="0">
                <a:latin typeface="Imprint MT Shadow" pitchFamily="82" charset="0"/>
              </a:rPr>
              <a:t>  </a:t>
            </a:r>
            <a:r>
              <a:rPr lang="hu-HU" sz="1600" dirty="0" err="1" smtClean="0">
                <a:latin typeface="Imprint MT Shadow" pitchFamily="82" charset="0"/>
              </a:rPr>
              <a:t>Despite</a:t>
            </a:r>
            <a:r>
              <a:rPr lang="hu-HU" sz="1600" dirty="0" smtClean="0">
                <a:latin typeface="Imprint MT Shadow" pitchFamily="82" charset="0"/>
              </a:rPr>
              <a:t> </a:t>
            </a:r>
            <a:r>
              <a:rPr lang="hu-HU" sz="1600" dirty="0" err="1" smtClean="0">
                <a:latin typeface="Imprint MT Shadow" pitchFamily="82" charset="0"/>
              </a:rPr>
              <a:t>that</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almost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ruins</a:t>
            </a:r>
            <a:r>
              <a:rPr lang="hu-HU" sz="1600" dirty="0" smtClean="0">
                <a:latin typeface="Imprint MT Shadow" pitchFamily="82" charset="0"/>
              </a:rPr>
              <a:t>, </a:t>
            </a:r>
            <a:r>
              <a:rPr lang="hu-HU" sz="1600" dirty="0" err="1" smtClean="0">
                <a:latin typeface="Imprint MT Shadow" pitchFamily="82" charset="0"/>
              </a:rPr>
              <a:t>its</a:t>
            </a:r>
            <a:r>
              <a:rPr lang="hu-HU" sz="1600" dirty="0" smtClean="0">
                <a:latin typeface="Imprint MT Shadow" pitchFamily="82" charset="0"/>
              </a:rPr>
              <a:t> </a:t>
            </a:r>
            <a:r>
              <a:rPr lang="hu-HU" sz="1600" dirty="0" err="1" smtClean="0">
                <a:latin typeface="Imprint MT Shadow" pitchFamily="82" charset="0"/>
              </a:rPr>
              <a:t>reconstructions</a:t>
            </a:r>
            <a:r>
              <a:rPr lang="hu-HU" sz="1600" dirty="0" smtClean="0">
                <a:latin typeface="Imprint MT Shadow" pitchFamily="82" charset="0"/>
              </a:rPr>
              <a:t> </a:t>
            </a:r>
            <a:r>
              <a:rPr lang="hu-HU" sz="1600" dirty="0" err="1" smtClean="0">
                <a:latin typeface="Imprint MT Shadow" pitchFamily="82" charset="0"/>
              </a:rPr>
              <a:t>started</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1553, </a:t>
            </a:r>
            <a:r>
              <a:rPr lang="hu-HU" sz="1600" dirty="0" err="1" smtClean="0">
                <a:latin typeface="Imprint MT Shadow" pitchFamily="82" charset="0"/>
              </a:rPr>
              <a:t>even</a:t>
            </a:r>
            <a:r>
              <a:rPr lang="hu-HU" sz="1600" dirty="0" smtClean="0">
                <a:latin typeface="Imprint MT Shadow" pitchFamily="82" charset="0"/>
              </a:rPr>
              <a:t> </a:t>
            </a:r>
            <a:r>
              <a:rPr lang="hu-HU" sz="1600" dirty="0" err="1" smtClean="0">
                <a:latin typeface="Imprint MT Shadow" pitchFamily="82" charset="0"/>
              </a:rPr>
              <a:t>new</a:t>
            </a:r>
            <a:r>
              <a:rPr lang="hu-HU" sz="1600" dirty="0" smtClean="0">
                <a:latin typeface="Imprint MT Shadow" pitchFamily="82" charset="0"/>
              </a:rPr>
              <a:t> </a:t>
            </a:r>
            <a:r>
              <a:rPr lang="hu-HU" sz="1600" dirty="0" err="1" smtClean="0">
                <a:latin typeface="Imprint MT Shadow" pitchFamily="82" charset="0"/>
              </a:rPr>
              <a:t>bastions</a:t>
            </a:r>
            <a:r>
              <a:rPr lang="hu-HU" sz="1600" dirty="0" smtClean="0">
                <a:latin typeface="Imprint MT Shadow" pitchFamily="82" charset="0"/>
              </a:rPr>
              <a:t> </a:t>
            </a:r>
            <a:r>
              <a:rPr lang="hu-HU" sz="1600" dirty="0" err="1" smtClean="0">
                <a:latin typeface="Imprint MT Shadow" pitchFamily="82" charset="0"/>
              </a:rPr>
              <a:t>were</a:t>
            </a:r>
            <a:r>
              <a:rPr lang="hu-HU" sz="1600" dirty="0" smtClean="0">
                <a:latin typeface="Imprint MT Shadow" pitchFamily="82" charset="0"/>
              </a:rPr>
              <a:t> </a:t>
            </a:r>
            <a:r>
              <a:rPr lang="hu-HU" sz="1600" dirty="0" err="1" smtClean="0">
                <a:latin typeface="Imprint MT Shadow" pitchFamily="82" charset="0"/>
              </a:rPr>
              <a:t>built.The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surrendered</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Rákóczi </a:t>
            </a:r>
            <a:r>
              <a:rPr lang="hu-HU" sz="1600" dirty="0" err="1" smtClean="0">
                <a:latin typeface="Imprint MT Shadow" pitchFamily="82" charset="0"/>
              </a:rPr>
              <a:t>only</a:t>
            </a:r>
            <a:r>
              <a:rPr lang="hu-HU" sz="1600" dirty="0" smtClean="0">
                <a:latin typeface="Imprint MT Shadow" pitchFamily="82" charset="0"/>
              </a:rPr>
              <a:t>  </a:t>
            </a:r>
            <a:r>
              <a:rPr lang="hu-HU" sz="1600" dirty="0" err="1" smtClean="0">
                <a:latin typeface="Imprint MT Shadow" pitchFamily="82" charset="0"/>
              </a:rPr>
              <a:t>after</a:t>
            </a:r>
            <a:r>
              <a:rPr lang="hu-HU" sz="1600" dirty="0" smtClean="0">
                <a:latin typeface="Imprint MT Shadow" pitchFamily="82" charset="0"/>
              </a:rPr>
              <a:t> a </a:t>
            </a:r>
            <a:r>
              <a:rPr lang="hu-HU" sz="1600" dirty="0" err="1" smtClean="0">
                <a:latin typeface="Imprint MT Shadow" pitchFamily="82" charset="0"/>
              </a:rPr>
              <a:t>siege</a:t>
            </a:r>
            <a:r>
              <a:rPr lang="hu-HU" sz="1600" dirty="0" smtClean="0">
                <a:latin typeface="Imprint MT Shadow" pitchFamily="82" charset="0"/>
              </a:rPr>
              <a:t> of </a:t>
            </a:r>
            <a:r>
              <a:rPr lang="hu-HU" sz="1600" dirty="0" err="1" smtClean="0">
                <a:latin typeface="Imprint MT Shadow" pitchFamily="82" charset="0"/>
              </a:rPr>
              <a:t>eight</a:t>
            </a:r>
            <a:r>
              <a:rPr lang="hu-HU" sz="1600" dirty="0" smtClean="0">
                <a:latin typeface="Imprint MT Shadow" pitchFamily="82" charset="0"/>
              </a:rPr>
              <a:t> </a:t>
            </a:r>
            <a:r>
              <a:rPr lang="hu-HU" sz="1600" dirty="0" err="1" smtClean="0">
                <a:latin typeface="Imprint MT Shadow" pitchFamily="82" charset="0"/>
              </a:rPr>
              <a:t>weeks</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1705. </a:t>
            </a:r>
            <a:endParaRPr lang="hu-HU" sz="1600" dirty="0">
              <a:latin typeface="Imprint MT Shadow" pitchFamily="82" charset="0"/>
            </a:endParaRPr>
          </a:p>
        </p:txBody>
      </p:sp>
      <p:pic>
        <p:nvPicPr>
          <p:cNvPr id="4" name="Kép 3" descr="http://hirportal.sikerado.hu/images/kep/201307/egri%20var.jpg"/>
          <p:cNvPicPr/>
          <p:nvPr/>
        </p:nvPicPr>
        <p:blipFill>
          <a:blip r:embed="rId2" cstate="print"/>
          <a:srcRect/>
          <a:stretch>
            <a:fillRect/>
          </a:stretch>
        </p:blipFill>
        <p:spPr bwMode="auto">
          <a:xfrm>
            <a:off x="0" y="1412776"/>
            <a:ext cx="5292080" cy="381642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http://mw2.google.com/mw-panoramio/photos/medium/43231446.jpg"/>
          <p:cNvPicPr/>
          <p:nvPr/>
        </p:nvPicPr>
        <p:blipFill>
          <a:blip r:embed="rId2" cstate="print"/>
          <a:srcRect/>
          <a:stretch>
            <a:fillRect/>
          </a:stretch>
        </p:blipFill>
        <p:spPr bwMode="auto">
          <a:xfrm>
            <a:off x="4283968" y="188640"/>
            <a:ext cx="4716016" cy="3212976"/>
          </a:xfrm>
          <a:prstGeom prst="rect">
            <a:avLst/>
          </a:prstGeom>
          <a:ln>
            <a:noFill/>
          </a:ln>
          <a:effectLst>
            <a:softEdge rad="112500"/>
          </a:effectLst>
        </p:spPr>
      </p:pic>
      <p:pic>
        <p:nvPicPr>
          <p:cNvPr id="5" name="Kép 4" descr="http://www.csillagaszat.hu/wp-content/uploads/2010/04/20100414_egri_var.jpg"/>
          <p:cNvPicPr/>
          <p:nvPr/>
        </p:nvPicPr>
        <p:blipFill>
          <a:blip r:embed="rId3" cstate="print"/>
          <a:srcRect/>
          <a:stretch>
            <a:fillRect/>
          </a:stretch>
        </p:blipFill>
        <p:spPr bwMode="auto">
          <a:xfrm>
            <a:off x="0" y="188640"/>
            <a:ext cx="4267200" cy="3105150"/>
          </a:xfrm>
          <a:prstGeom prst="ellipse">
            <a:avLst/>
          </a:prstGeom>
          <a:ln>
            <a:noFill/>
          </a:ln>
          <a:effectLst>
            <a:softEdge rad="112500"/>
          </a:effectLst>
        </p:spPr>
      </p:pic>
      <p:pic>
        <p:nvPicPr>
          <p:cNvPr id="6" name="Kép 5" descr="http://static.panoramio.com/photos/large/37082301.jpg"/>
          <p:cNvPicPr/>
          <p:nvPr/>
        </p:nvPicPr>
        <p:blipFill>
          <a:blip r:embed="rId4" cstate="print"/>
          <a:srcRect/>
          <a:stretch>
            <a:fillRect/>
          </a:stretch>
        </p:blipFill>
        <p:spPr bwMode="auto">
          <a:xfrm>
            <a:off x="0" y="3977640"/>
            <a:ext cx="5760720" cy="2880360"/>
          </a:xfrm>
          <a:prstGeom prst="rect">
            <a:avLst/>
          </a:prstGeom>
          <a:ln>
            <a:noFill/>
          </a:ln>
          <a:effectLst>
            <a:softEdge rad="112500"/>
          </a:effectLst>
        </p:spPr>
      </p:pic>
      <p:sp>
        <p:nvSpPr>
          <p:cNvPr id="7" name="Tartalom helye 2"/>
          <p:cNvSpPr>
            <a:spLocks noGrp="1"/>
          </p:cNvSpPr>
          <p:nvPr>
            <p:ph idx="1"/>
          </p:nvPr>
        </p:nvSpPr>
        <p:spPr>
          <a:xfrm>
            <a:off x="6156176" y="3645024"/>
            <a:ext cx="2602632" cy="2808312"/>
          </a:xfrm>
        </p:spPr>
        <p:txBody>
          <a:bodyPr>
            <a:noAutofit/>
          </a:bodyPr>
          <a:lstStyle/>
          <a:p>
            <a:pPr>
              <a:buNone/>
            </a:pP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Rákóczi’s</a:t>
            </a:r>
            <a:r>
              <a:rPr lang="hu-HU" sz="1600" dirty="0" smtClean="0">
                <a:latin typeface="Imprint MT Shadow" pitchFamily="82" charset="0"/>
              </a:rPr>
              <a:t> </a:t>
            </a:r>
            <a:r>
              <a:rPr lang="hu-HU" sz="1600" dirty="0" err="1" smtClean="0">
                <a:latin typeface="Imprint MT Shadow" pitchFamily="82" charset="0"/>
              </a:rPr>
              <a:t>last</a:t>
            </a:r>
            <a:r>
              <a:rPr lang="hu-HU" sz="1600" dirty="0" smtClean="0">
                <a:latin typeface="Imprint MT Shadow" pitchFamily="82" charset="0"/>
              </a:rPr>
              <a:t> </a:t>
            </a:r>
            <a:r>
              <a:rPr lang="hu-HU" sz="1600" dirty="0" err="1" smtClean="0">
                <a:latin typeface="Imprint MT Shadow" pitchFamily="82" charset="0"/>
              </a:rPr>
              <a:t>bulwark</a:t>
            </a:r>
            <a:r>
              <a:rPr lang="hu-HU" sz="1600" dirty="0" smtClean="0">
                <a:latin typeface="Imprint MT Shadow" pitchFamily="82" charset="0"/>
              </a:rPr>
              <a:t> </a:t>
            </a:r>
            <a:r>
              <a:rPr lang="hu-HU" sz="1600" dirty="0" err="1" smtClean="0">
                <a:latin typeface="Imprint MT Shadow" pitchFamily="82" charset="0"/>
              </a:rPr>
              <a:t>until</a:t>
            </a:r>
            <a:r>
              <a:rPr lang="hu-HU" sz="1600" dirty="0" smtClean="0">
                <a:latin typeface="Imprint MT Shadow" pitchFamily="82" charset="0"/>
              </a:rPr>
              <a:t> 1710 </a:t>
            </a:r>
            <a:r>
              <a:rPr lang="hu-HU" sz="1600" dirty="0" err="1" smtClean="0">
                <a:latin typeface="Imprint MT Shadow" pitchFamily="82" charset="0"/>
              </a:rPr>
              <a:t>when</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eventually</a:t>
            </a:r>
            <a:r>
              <a:rPr lang="hu-HU" sz="1600" dirty="0" smtClean="0">
                <a:latin typeface="Imprint MT Shadow" pitchFamily="82" charset="0"/>
              </a:rPr>
              <a:t> had </a:t>
            </a:r>
            <a:r>
              <a:rPr lang="hu-HU" sz="1600" dirty="0" err="1" smtClean="0">
                <a:latin typeface="Imprint MT Shadow" pitchFamily="82" charset="0"/>
              </a:rPr>
              <a:t>to</a:t>
            </a:r>
            <a:r>
              <a:rPr lang="hu-HU" sz="1600" dirty="0" smtClean="0">
                <a:latin typeface="Imprint MT Shadow" pitchFamily="82" charset="0"/>
              </a:rPr>
              <a:t> be </a:t>
            </a:r>
            <a:r>
              <a:rPr lang="hu-HU" sz="1600" dirty="0" err="1" smtClean="0">
                <a:latin typeface="Imprint MT Shadow" pitchFamily="82" charset="0"/>
              </a:rPr>
              <a:t>handed</a:t>
            </a:r>
            <a:r>
              <a:rPr lang="hu-HU" sz="1600" dirty="0" smtClean="0">
                <a:latin typeface="Imprint MT Shadow" pitchFamily="82" charset="0"/>
              </a:rPr>
              <a:t> over. </a:t>
            </a:r>
            <a:r>
              <a:rPr lang="hu-HU" sz="1600" dirty="0" err="1" smtClean="0">
                <a:latin typeface="Imprint MT Shadow" pitchFamily="82" charset="0"/>
              </a:rPr>
              <a:t>From</a:t>
            </a:r>
            <a:r>
              <a:rPr lang="hu-HU" sz="1600" dirty="0" smtClean="0">
                <a:latin typeface="Imprint MT Shadow" pitchFamily="82" charset="0"/>
              </a:rPr>
              <a:t> </a:t>
            </a:r>
            <a:r>
              <a:rPr lang="hu-HU" sz="1600" dirty="0" err="1" smtClean="0">
                <a:latin typeface="Imprint MT Shadow" pitchFamily="82" charset="0"/>
              </a:rPr>
              <a:t>that</a:t>
            </a:r>
            <a:r>
              <a:rPr lang="hu-HU" sz="1600" dirty="0" smtClean="0">
                <a:latin typeface="Imprint MT Shadow" pitchFamily="82" charset="0"/>
              </a:rPr>
              <a:t> </a:t>
            </a:r>
            <a:r>
              <a:rPr lang="hu-HU" sz="1600" dirty="0" err="1" smtClean="0">
                <a:latin typeface="Imprint MT Shadow" pitchFamily="82" charset="0"/>
              </a:rPr>
              <a:t>time</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a:t>
            </a:r>
            <a:r>
              <a:rPr lang="hu-HU" sz="1600" dirty="0" err="1" smtClean="0">
                <a:latin typeface="Imprint MT Shadow" pitchFamily="82" charset="0"/>
              </a:rPr>
              <a:t>castle</a:t>
            </a:r>
            <a:r>
              <a:rPr lang="hu-HU" sz="1600" dirty="0" smtClean="0">
                <a:latin typeface="Imprint MT Shadow" pitchFamily="82" charset="0"/>
              </a:rPr>
              <a:t> </a:t>
            </a:r>
            <a:r>
              <a:rPr lang="hu-HU" sz="1600" dirty="0" err="1" smtClean="0">
                <a:latin typeface="Imprint MT Shadow" pitchFamily="82" charset="0"/>
              </a:rPr>
              <a:t>started</a:t>
            </a:r>
            <a:r>
              <a:rPr lang="hu-HU" sz="1600" dirty="0" smtClean="0">
                <a:latin typeface="Imprint MT Shadow" pitchFamily="82" charset="0"/>
              </a:rPr>
              <a:t> </a:t>
            </a:r>
            <a:r>
              <a:rPr lang="hu-HU" sz="1600" dirty="0" err="1" smtClean="0">
                <a:latin typeface="Imprint MT Shadow" pitchFamily="82" charset="0"/>
              </a:rPr>
              <a:t>to</a:t>
            </a:r>
            <a:r>
              <a:rPr lang="hu-HU" sz="1600" dirty="0" smtClean="0">
                <a:latin typeface="Imprint MT Shadow" pitchFamily="82" charset="0"/>
              </a:rPr>
              <a:t> </a:t>
            </a:r>
            <a:r>
              <a:rPr lang="hu-HU" sz="1600" dirty="0" err="1" smtClean="0">
                <a:latin typeface="Imprint MT Shadow" pitchFamily="82" charset="0"/>
              </a:rPr>
              <a:t>decay</a:t>
            </a:r>
            <a:r>
              <a:rPr lang="hu-HU" sz="1600" dirty="0" smtClean="0">
                <a:latin typeface="Imprint MT Shadow" pitchFamily="82" charset="0"/>
              </a:rPr>
              <a:t>. </a:t>
            </a:r>
            <a:r>
              <a:rPr lang="hu-HU" sz="1600" dirty="0" err="1" smtClean="0">
                <a:latin typeface="Imprint MT Shadow" pitchFamily="82" charset="0"/>
              </a:rPr>
              <a:t>It</a:t>
            </a:r>
            <a:r>
              <a:rPr lang="hu-HU" sz="1600" dirty="0" smtClean="0">
                <a:latin typeface="Imprint MT Shadow" pitchFamily="82" charset="0"/>
              </a:rPr>
              <a:t> </a:t>
            </a:r>
            <a:r>
              <a:rPr lang="hu-HU" sz="1600" dirty="0" err="1" smtClean="0">
                <a:latin typeface="Imprint MT Shadow" pitchFamily="82" charset="0"/>
              </a:rPr>
              <a:t>was</a:t>
            </a:r>
            <a:r>
              <a:rPr lang="hu-HU" sz="1600" dirty="0" smtClean="0">
                <a:latin typeface="Imprint MT Shadow" pitchFamily="82" charset="0"/>
              </a:rPr>
              <a:t> </a:t>
            </a:r>
            <a:r>
              <a:rPr lang="hu-HU" sz="1600" dirty="0" err="1" smtClean="0">
                <a:latin typeface="Imprint MT Shadow" pitchFamily="82" charset="0"/>
              </a:rPr>
              <a:t>turned</a:t>
            </a:r>
            <a:r>
              <a:rPr lang="hu-HU" sz="1600" dirty="0" smtClean="0">
                <a:latin typeface="Imprint MT Shadow" pitchFamily="82" charset="0"/>
              </a:rPr>
              <a:t> </a:t>
            </a:r>
            <a:r>
              <a:rPr lang="hu-HU" sz="1600" dirty="0" err="1" smtClean="0">
                <a:latin typeface="Imprint MT Shadow" pitchFamily="82" charset="0"/>
              </a:rPr>
              <a:t>into</a:t>
            </a:r>
            <a:r>
              <a:rPr lang="hu-HU" sz="1600" dirty="0" smtClean="0">
                <a:latin typeface="Imprint MT Shadow" pitchFamily="82" charset="0"/>
              </a:rPr>
              <a:t> a </a:t>
            </a:r>
            <a:r>
              <a:rPr lang="hu-HU" sz="1600" dirty="0" err="1" smtClean="0">
                <a:latin typeface="Imprint MT Shadow" pitchFamily="82" charset="0"/>
              </a:rPr>
              <a:t>museum</a:t>
            </a:r>
            <a:r>
              <a:rPr lang="hu-HU" sz="1600" dirty="0" smtClean="0">
                <a:latin typeface="Imprint MT Shadow" pitchFamily="82" charset="0"/>
              </a:rPr>
              <a:t> </a:t>
            </a:r>
            <a:r>
              <a:rPr lang="hu-HU" sz="1600" dirty="0" err="1" smtClean="0">
                <a:latin typeface="Imprint MT Shadow" pitchFamily="82" charset="0"/>
              </a:rPr>
              <a:t>after</a:t>
            </a:r>
            <a:r>
              <a:rPr lang="hu-HU" sz="1600" dirty="0" smtClean="0">
                <a:latin typeface="Imprint MT Shadow" pitchFamily="82" charset="0"/>
              </a:rPr>
              <a:t> </a:t>
            </a:r>
            <a:r>
              <a:rPr lang="hu-HU" sz="1600" dirty="0" err="1" smtClean="0">
                <a:latin typeface="Imprint MT Shadow" pitchFamily="82" charset="0"/>
              </a:rPr>
              <a:t>its</a:t>
            </a:r>
            <a:r>
              <a:rPr lang="hu-HU" sz="1600" dirty="0" smtClean="0">
                <a:latin typeface="Imprint MT Shadow" pitchFamily="82" charset="0"/>
              </a:rPr>
              <a:t> </a:t>
            </a:r>
            <a:r>
              <a:rPr lang="hu-HU" sz="1600" dirty="0" err="1" smtClean="0">
                <a:latin typeface="Imprint MT Shadow" pitchFamily="82" charset="0"/>
              </a:rPr>
              <a:t>reconstruction</a:t>
            </a:r>
            <a:r>
              <a:rPr lang="hu-HU" sz="1600" dirty="0" smtClean="0">
                <a:latin typeface="Imprint MT Shadow" pitchFamily="82" charset="0"/>
              </a:rPr>
              <a:t> </a:t>
            </a:r>
            <a:r>
              <a:rPr lang="hu-HU" sz="1600" dirty="0" err="1" smtClean="0">
                <a:latin typeface="Imprint MT Shadow" pitchFamily="82" charset="0"/>
              </a:rPr>
              <a:t>in</a:t>
            </a:r>
            <a:r>
              <a:rPr lang="hu-HU" sz="1600" dirty="0" smtClean="0">
                <a:latin typeface="Imprint MT Shadow" pitchFamily="82" charset="0"/>
              </a:rPr>
              <a:t> </a:t>
            </a:r>
            <a:r>
              <a:rPr lang="hu-HU" sz="1600" dirty="0" err="1" smtClean="0">
                <a:latin typeface="Imprint MT Shadow" pitchFamily="82" charset="0"/>
              </a:rPr>
              <a:t>the</a:t>
            </a:r>
            <a:r>
              <a:rPr lang="hu-HU" sz="1600" dirty="0" smtClean="0">
                <a:latin typeface="Imprint MT Shadow" pitchFamily="82" charset="0"/>
              </a:rPr>
              <a:t> 20th </a:t>
            </a:r>
            <a:r>
              <a:rPr lang="hu-HU" sz="1600" dirty="0" err="1" smtClean="0">
                <a:latin typeface="Imprint MT Shadow" pitchFamily="82" charset="0"/>
              </a:rPr>
              <a:t>century</a:t>
            </a:r>
            <a:r>
              <a:rPr lang="hu-HU" sz="1600" dirty="0" smtClean="0">
                <a:latin typeface="Imprint MT Shadow" pitchFamily="82" charset="0"/>
              </a:rPr>
              <a:t> </a:t>
            </a:r>
            <a:endParaRPr lang="hu-HU" sz="1600" dirty="0">
              <a:latin typeface="Imprint MT Shadow"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1616</Words>
  <Application>Microsoft Office PowerPoint</Application>
  <PresentationFormat>Diavetítés a képernyőre (4:3 oldalarány)</PresentationFormat>
  <Paragraphs>35</Paragraphs>
  <Slides>21</Slides>
  <Notes>0</Notes>
  <HiddenSlides>0</HiddenSlides>
  <MMClips>0</MMClips>
  <ScaleCrop>false</ScaleCrop>
  <HeadingPairs>
    <vt:vector size="4" baseType="variant">
      <vt:variant>
        <vt:lpstr>Téma</vt:lpstr>
      </vt:variant>
      <vt:variant>
        <vt:i4>1</vt:i4>
      </vt:variant>
      <vt:variant>
        <vt:lpstr>Diacímek</vt:lpstr>
      </vt:variant>
      <vt:variant>
        <vt:i4>21</vt:i4>
      </vt:variant>
    </vt:vector>
  </HeadingPairs>
  <TitlesOfParts>
    <vt:vector size="22" baseType="lpstr">
      <vt:lpstr>Office-téma</vt:lpstr>
      <vt:lpstr>HUNGARIAN CASTLES</vt:lpstr>
      <vt:lpstr>The Royal Castle  of Buda </vt:lpstr>
      <vt:lpstr>PowerPoint bemutató</vt:lpstr>
      <vt:lpstr>Bratislava Castle </vt:lpstr>
      <vt:lpstr>PowerPoint bemutató</vt:lpstr>
      <vt:lpstr>Tata Castle </vt:lpstr>
      <vt:lpstr>PowerPoint bemutató</vt:lpstr>
      <vt:lpstr>Eger Castle </vt:lpstr>
      <vt:lpstr>PowerPoint bemutató</vt:lpstr>
      <vt:lpstr>Sümeg Castle </vt:lpstr>
      <vt:lpstr>PowerPoint bemutató</vt:lpstr>
      <vt:lpstr>Diósgyőr Castle </vt:lpstr>
      <vt:lpstr>PowerPoint bemutató</vt:lpstr>
      <vt:lpstr>Munkács Castle</vt:lpstr>
      <vt:lpstr>It was an important bulwark of Ferenc Rákóczi II . It was turned into a prison of the Habsburg Empire. Now it is a museum.</vt:lpstr>
      <vt:lpstr>Beograd Castle</vt:lpstr>
      <vt:lpstr>PowerPoint bemutató</vt:lpstr>
      <vt:lpstr>Visegrád Castle </vt:lpstr>
      <vt:lpstr>PowerPoint bemutató</vt:lpstr>
      <vt:lpstr>Esztergom Castle </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MAGYAR VÁRAK</dc:title>
  <dc:creator>Tamás</dc:creator>
  <cp:lastModifiedBy>tanar</cp:lastModifiedBy>
  <cp:revision>75</cp:revision>
  <dcterms:created xsi:type="dcterms:W3CDTF">2014-10-08T03:39:42Z</dcterms:created>
  <dcterms:modified xsi:type="dcterms:W3CDTF">2014-10-21T09:46:14Z</dcterms:modified>
</cp:coreProperties>
</file>