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5" r:id="rId7"/>
    <p:sldId id="261" r:id="rId8"/>
    <p:sldId id="267" r:id="rId9"/>
    <p:sldId id="269" r:id="rId10"/>
    <p:sldId id="271" r:id="rId11"/>
    <p:sldId id="273" r:id="rId12"/>
    <p:sldId id="275" r:id="rId1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5" d="100"/>
          <a:sy n="75" d="100"/>
        </p:scale>
        <p:origin x="-414"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cs-C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cs-CZ"/>
          </a:p>
        </p:txBody>
      </p:sp>
      <p:sp>
        <p:nvSpPr>
          <p:cNvPr id="4" name="Date Placeholder 3"/>
          <p:cNvSpPr>
            <a:spLocks noGrp="1"/>
          </p:cNvSpPr>
          <p:nvPr>
            <p:ph type="dt" sz="half" idx="10"/>
          </p:nvPr>
        </p:nvSpPr>
        <p:spPr/>
        <p:txBody>
          <a:bodyPr/>
          <a:lstStyle/>
          <a:p>
            <a:fld id="{286A3395-5082-42F8-A109-B47A2A3A9ED1}" type="datetimeFigureOut">
              <a:rPr lang="cs-CZ" smtClean="0"/>
              <a:pPr/>
              <a:t>11.5.2015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1676022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286A3395-5082-42F8-A109-B47A2A3A9ED1}" type="datetimeFigureOut">
              <a:rPr lang="cs-CZ" smtClean="0"/>
              <a:pPr/>
              <a:t>11.5.2015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1216216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286A3395-5082-42F8-A109-B47A2A3A9ED1}" type="datetimeFigureOut">
              <a:rPr lang="cs-CZ" smtClean="0"/>
              <a:pPr/>
              <a:t>11.5.2015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3516228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10"/>
          </p:nvPr>
        </p:nvSpPr>
        <p:spPr/>
        <p:txBody>
          <a:bodyPr/>
          <a:lstStyle/>
          <a:p>
            <a:fld id="{286A3395-5082-42F8-A109-B47A2A3A9ED1}" type="datetimeFigureOut">
              <a:rPr lang="cs-CZ" smtClean="0"/>
              <a:pPr/>
              <a:t>11.5.2015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2768889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cs-C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A3395-5082-42F8-A109-B47A2A3A9ED1}" type="datetimeFigureOut">
              <a:rPr lang="cs-CZ" smtClean="0"/>
              <a:pPr/>
              <a:t>11.5.2015</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170501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Date Placeholder 4"/>
          <p:cNvSpPr>
            <a:spLocks noGrp="1"/>
          </p:cNvSpPr>
          <p:nvPr>
            <p:ph type="dt" sz="half" idx="10"/>
          </p:nvPr>
        </p:nvSpPr>
        <p:spPr/>
        <p:txBody>
          <a:bodyPr/>
          <a:lstStyle/>
          <a:p>
            <a:fld id="{286A3395-5082-42F8-A109-B47A2A3A9ED1}" type="datetimeFigureOut">
              <a:rPr lang="cs-CZ" smtClean="0"/>
              <a:pPr/>
              <a:t>11.5.2015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1693307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cs-C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Date Placeholder 6"/>
          <p:cNvSpPr>
            <a:spLocks noGrp="1"/>
          </p:cNvSpPr>
          <p:nvPr>
            <p:ph type="dt" sz="half" idx="10"/>
          </p:nvPr>
        </p:nvSpPr>
        <p:spPr/>
        <p:txBody>
          <a:bodyPr/>
          <a:lstStyle/>
          <a:p>
            <a:fld id="{286A3395-5082-42F8-A109-B47A2A3A9ED1}" type="datetimeFigureOut">
              <a:rPr lang="cs-CZ" smtClean="0"/>
              <a:pPr/>
              <a:t>11.5.2015</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413439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Date Placeholder 2"/>
          <p:cNvSpPr>
            <a:spLocks noGrp="1"/>
          </p:cNvSpPr>
          <p:nvPr>
            <p:ph type="dt" sz="half" idx="10"/>
          </p:nvPr>
        </p:nvSpPr>
        <p:spPr/>
        <p:txBody>
          <a:bodyPr/>
          <a:lstStyle/>
          <a:p>
            <a:fld id="{286A3395-5082-42F8-A109-B47A2A3A9ED1}" type="datetimeFigureOut">
              <a:rPr lang="cs-CZ" smtClean="0"/>
              <a:pPr/>
              <a:t>11.5.2015</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205582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A3395-5082-42F8-A109-B47A2A3A9ED1}" type="datetimeFigureOut">
              <a:rPr lang="cs-CZ" smtClean="0"/>
              <a:pPr/>
              <a:t>11.5.2015</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4080529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cs-C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A3395-5082-42F8-A109-B47A2A3A9ED1}" type="datetimeFigureOut">
              <a:rPr lang="cs-CZ" smtClean="0"/>
              <a:pPr/>
              <a:t>11.5.2015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184480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cs-C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A3395-5082-42F8-A109-B47A2A3A9ED1}" type="datetimeFigureOut">
              <a:rPr lang="cs-CZ" smtClean="0"/>
              <a:pPr/>
              <a:t>11.5.2015</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2684247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cs-C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6A3395-5082-42F8-A109-B47A2A3A9ED1}" type="datetimeFigureOut">
              <a:rPr lang="cs-CZ" smtClean="0"/>
              <a:pPr/>
              <a:t>11.5.2015</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830E5-FD60-4EFB-B407-3754B5AB40C1}" type="slidenum">
              <a:rPr lang="cs-CZ" smtClean="0"/>
              <a:pPr/>
              <a:t>‹#›</a:t>
            </a:fld>
            <a:endParaRPr lang="cs-CZ"/>
          </a:p>
        </p:txBody>
      </p:sp>
    </p:spTree>
    <p:extLst>
      <p:ext uri="{BB962C8B-B14F-4D97-AF65-F5344CB8AC3E}">
        <p14:creationId xmlns:p14="http://schemas.microsoft.com/office/powerpoint/2010/main" xmlns="" val="2689648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256478"/>
            <a:ext cx="9144000" cy="3033132"/>
          </a:xfrm>
        </p:spPr>
        <p:txBody>
          <a:bodyPr>
            <a:normAutofit/>
          </a:bodyPr>
          <a:lstStyle/>
          <a:p>
            <a:r>
              <a:rPr lang="cs-CZ" b="1" dirty="0" err="1">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National</a:t>
            </a:r>
            <a:r>
              <a:rPr lang="cs-CZ" b="1" dirty="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cs-CZ" b="1" dirty="0" smtClean="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Park</a:t>
            </a:r>
            <a:br>
              <a:rPr lang="cs-CZ" b="1" dirty="0" smtClean="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cs-CZ" b="1" dirty="0" err="1" smtClean="0">
                <a:solidFill>
                  <a:srgbClr val="00B05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Podyji</a:t>
            </a:r>
            <a:r>
              <a:rPr lang="cs-CZ" dirty="0"/>
              <a:t/>
            </a:r>
            <a:br>
              <a:rPr lang="cs-CZ" dirty="0"/>
            </a:br>
            <a:endParaRPr lang="cs-CZ" dirty="0"/>
          </a:p>
        </p:txBody>
      </p:sp>
      <p:pic>
        <p:nvPicPr>
          <p:cNvPr id="10" name="Picture 9"/>
          <p:cNvPicPr>
            <a:picLocks noChangeAspect="1"/>
          </p:cNvPicPr>
          <p:nvPr/>
        </p:nvPicPr>
        <p:blipFill>
          <a:blip r:embed="rId3" cstate="print"/>
          <a:stretch>
            <a:fillRect/>
          </a:stretch>
        </p:blipFill>
        <p:spPr>
          <a:xfrm>
            <a:off x="4458242" y="2821257"/>
            <a:ext cx="3275516" cy="3267307"/>
          </a:xfrm>
          <a:prstGeom prst="rect">
            <a:avLst/>
          </a:prstGeom>
        </p:spPr>
      </p:pic>
    </p:spTree>
    <p:extLst>
      <p:ext uri="{BB962C8B-B14F-4D97-AF65-F5344CB8AC3E}">
        <p14:creationId xmlns:p14="http://schemas.microsoft.com/office/powerpoint/2010/main" xmlns="" val="1049872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It</a:t>
            </a:r>
            <a:r>
              <a:rPr lang="cs-CZ" dirty="0" smtClean="0"/>
              <a:t>´s </a:t>
            </a:r>
            <a:r>
              <a:rPr lang="cs-CZ" dirty="0" err="1" smtClean="0"/>
              <a:t>the</a:t>
            </a:r>
            <a:r>
              <a:rPr lang="cs-CZ" dirty="0" smtClean="0"/>
              <a:t> </a:t>
            </a:r>
            <a:r>
              <a:rPr lang="cs-CZ" dirty="0" err="1" smtClean="0"/>
              <a:t>only</a:t>
            </a:r>
            <a:r>
              <a:rPr lang="cs-CZ" dirty="0" smtClean="0"/>
              <a:t> species in </a:t>
            </a:r>
            <a:r>
              <a:rPr lang="cs-CZ" dirty="0" err="1" smtClean="0"/>
              <a:t>Czech</a:t>
            </a:r>
            <a:r>
              <a:rPr lang="cs-CZ" dirty="0" smtClean="0"/>
              <a:t> </a:t>
            </a:r>
            <a:r>
              <a:rPr lang="cs-CZ" dirty="0" err="1" smtClean="0"/>
              <a:t>republic</a:t>
            </a:r>
            <a:endParaRPr lang="cs-CZ" dirty="0" smtClean="0"/>
          </a:p>
          <a:p>
            <a:endParaRPr lang="cs-CZ" dirty="0"/>
          </a:p>
        </p:txBody>
      </p:sp>
      <p:sp>
        <p:nvSpPr>
          <p:cNvPr id="3" name="Nadpis 2"/>
          <p:cNvSpPr>
            <a:spLocks noGrp="1"/>
          </p:cNvSpPr>
          <p:nvPr>
            <p:ph type="title"/>
          </p:nvPr>
        </p:nvSpPr>
        <p:spPr/>
        <p:txBody>
          <a:bodyPr>
            <a:normAutofit/>
          </a:bodyPr>
          <a:lstStyle/>
          <a:p>
            <a:pPr algn="ctr"/>
            <a:r>
              <a:rPr lang="cs-CZ" b="1" dirty="0" err="1" smtClean="0">
                <a:solidFill>
                  <a:srgbClr val="FF0000"/>
                </a:solidFill>
                <a:latin typeface="Arial" pitchFamily="34" charset="0"/>
                <a:cs typeface="Arial" pitchFamily="34" charset="0"/>
              </a:rPr>
              <a:t>Praying</a:t>
            </a:r>
            <a:r>
              <a:rPr lang="cs-CZ" b="1" dirty="0" smtClean="0">
                <a:solidFill>
                  <a:srgbClr val="FF0000"/>
                </a:solidFill>
              </a:rPr>
              <a:t> mantis </a:t>
            </a:r>
            <a:r>
              <a:rPr lang="cs-CZ" dirty="0" smtClean="0">
                <a:solidFill>
                  <a:srgbClr val="FF0000"/>
                </a:solidFill>
              </a:rPr>
              <a:t>(Mantis </a:t>
            </a:r>
            <a:r>
              <a:rPr lang="cs-CZ" dirty="0" err="1" smtClean="0">
                <a:solidFill>
                  <a:srgbClr val="FF0000"/>
                </a:solidFill>
              </a:rPr>
              <a:t>religiosa</a:t>
            </a:r>
            <a:r>
              <a:rPr lang="cs-CZ" dirty="0" smtClean="0">
                <a:solidFill>
                  <a:srgbClr val="FF0000"/>
                </a:solidFill>
              </a:rPr>
              <a:t>)</a:t>
            </a:r>
            <a:br>
              <a:rPr lang="cs-CZ" dirty="0" smtClean="0">
                <a:solidFill>
                  <a:srgbClr val="FF0000"/>
                </a:solidFill>
              </a:rPr>
            </a:br>
            <a:r>
              <a:rPr lang="cs-CZ" dirty="0" smtClean="0">
                <a:solidFill>
                  <a:srgbClr val="FF0000"/>
                </a:solidFill>
              </a:rPr>
              <a:t>(Kudlanka nábožná)</a:t>
            </a:r>
            <a:endParaRPr lang="cs-CZ" b="1" dirty="0">
              <a:solidFill>
                <a:srgbClr val="FF0000"/>
              </a:solidFill>
            </a:endParaRPr>
          </a:p>
        </p:txBody>
      </p:sp>
      <p:pic>
        <p:nvPicPr>
          <p:cNvPr id="4" name="Obrázek 3" descr="225px-Mantid_August_2007-2.jpg"/>
          <p:cNvPicPr>
            <a:picLocks noChangeAspect="1"/>
          </p:cNvPicPr>
          <p:nvPr/>
        </p:nvPicPr>
        <p:blipFill>
          <a:blip r:embed="rId2" cstate="print"/>
          <a:stretch>
            <a:fillRect/>
          </a:stretch>
        </p:blipFill>
        <p:spPr>
          <a:xfrm>
            <a:off x="3023659" y="2276872"/>
            <a:ext cx="6336704" cy="3672408"/>
          </a:xfrm>
          <a:prstGeom prst="rect">
            <a:avLst/>
          </a:prstGeom>
        </p:spPr>
      </p:pic>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solidFill>
            <a:schemeClr val="accent6">
              <a:lumMod val="75000"/>
            </a:schemeClr>
          </a:solidFill>
        </p:spPr>
        <p:txBody>
          <a:bodyPr>
            <a:normAutofit/>
          </a:bodyPr>
          <a:lstStyle/>
          <a:p>
            <a:r>
              <a:rPr lang="en-US" dirty="0" smtClean="0"/>
              <a:t>Negative impact on the fauna of the river </a:t>
            </a:r>
            <a:r>
              <a:rPr lang="en-US" dirty="0" err="1" smtClean="0"/>
              <a:t>Thaya</a:t>
            </a:r>
            <a:r>
              <a:rPr lang="en-US" dirty="0" smtClean="0"/>
              <a:t> has two large dams on the edges of the protected part of its course. The upper edge is that </a:t>
            </a:r>
            <a:r>
              <a:rPr lang="en-US" dirty="0" err="1" smtClean="0"/>
              <a:t>Vranovská</a:t>
            </a:r>
            <a:r>
              <a:rPr lang="en-US" dirty="0" smtClean="0"/>
              <a:t> dam and the lower </a:t>
            </a:r>
            <a:r>
              <a:rPr lang="en-US" dirty="0" err="1" smtClean="0"/>
              <a:t>Znojemská</a:t>
            </a:r>
            <a:r>
              <a:rPr lang="en-US" dirty="0" smtClean="0"/>
              <a:t>. These structures affect the temperature conditions in the river are also insurmountable barrier for migrating animals. Due to the cold water flow from the dam has changed the flow of the </a:t>
            </a:r>
            <a:r>
              <a:rPr lang="en-US" dirty="0" err="1" smtClean="0"/>
              <a:t>Thaya</a:t>
            </a:r>
            <a:r>
              <a:rPr lang="en-US" dirty="0" smtClean="0"/>
              <a:t> on trout zone, and the later emergence of </a:t>
            </a:r>
            <a:r>
              <a:rPr lang="en-US" dirty="0" err="1" smtClean="0"/>
              <a:t>Znojmo</a:t>
            </a:r>
            <a:r>
              <a:rPr lang="en-US" dirty="0" smtClean="0"/>
              <a:t> dam completely displaced and typical species such as the Common </a:t>
            </a:r>
            <a:r>
              <a:rPr lang="en-US" dirty="0" err="1" smtClean="0"/>
              <a:t>Nase</a:t>
            </a:r>
            <a:r>
              <a:rPr lang="en-US" dirty="0" smtClean="0"/>
              <a:t> </a:t>
            </a:r>
            <a:r>
              <a:rPr lang="en-US" dirty="0" smtClean="0"/>
              <a:t>and </a:t>
            </a:r>
            <a:r>
              <a:rPr lang="en-US" dirty="0" smtClean="0"/>
              <a:t>such</a:t>
            </a:r>
            <a:r>
              <a:rPr lang="en-US" dirty="0" smtClean="0"/>
              <a:t>.. </a:t>
            </a:r>
            <a:r>
              <a:rPr lang="en-US" dirty="0" smtClean="0"/>
              <a:t>Even so, it was found in the river 32 kinds of fish - especially trout, grayling and brook trout</a:t>
            </a:r>
          </a:p>
          <a:p>
            <a:endParaRPr lang="en-US" dirty="0" smtClean="0"/>
          </a:p>
          <a:p>
            <a:endParaRPr lang="cs-CZ" dirty="0"/>
          </a:p>
        </p:txBody>
      </p:sp>
      <p:sp>
        <p:nvSpPr>
          <p:cNvPr id="3" name="Nadpis 2"/>
          <p:cNvSpPr>
            <a:spLocks noGrp="1"/>
          </p:cNvSpPr>
          <p:nvPr>
            <p:ph type="title"/>
          </p:nvPr>
        </p:nvSpPr>
        <p:spPr>
          <a:solidFill>
            <a:schemeClr val="accent6">
              <a:lumMod val="50000"/>
            </a:schemeClr>
          </a:solidFill>
        </p:spPr>
        <p:txBody>
          <a:bodyPr>
            <a:normAutofit/>
          </a:bodyPr>
          <a:lstStyle/>
          <a:p>
            <a:r>
              <a:rPr lang="en-US" b="1" dirty="0" smtClean="0">
                <a:latin typeface="Arial" pitchFamily="34" charset="0"/>
                <a:cs typeface="Arial" pitchFamily="34" charset="0"/>
              </a:rPr>
              <a:t>Negative impact on the Thaya</a:t>
            </a:r>
            <a:endParaRPr lang="cs-CZ" b="1" dirty="0">
              <a:latin typeface="Arial" pitchFamily="34" charset="0"/>
              <a:cs typeface="Arial" pitchFamily="34" charset="0"/>
            </a:endParaRPr>
          </a:p>
        </p:txBody>
      </p:sp>
    </p:spTree>
  </p:cSld>
  <p:clrMapOvr>
    <a:masterClrMapping/>
  </p:clrMapOvr>
  <p:transition spd="med">
    <p:pull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8e91d73069_52714358_o2.gif"/>
          <p:cNvPicPr>
            <a:picLocks noGrp="1" noChangeAspect="1"/>
          </p:cNvPicPr>
          <p:nvPr>
            <p:ph idx="1"/>
          </p:nvPr>
        </p:nvPicPr>
        <p:blipFill>
          <a:blip r:embed="rId2" cstate="print"/>
          <a:stretch>
            <a:fillRect/>
          </a:stretch>
        </p:blipFill>
        <p:spPr>
          <a:xfrm>
            <a:off x="2984500" y="2209800"/>
            <a:ext cx="5930900" cy="3632200"/>
          </a:xfrm>
        </p:spPr>
        <p:style>
          <a:lnRef idx="1">
            <a:schemeClr val="accent5"/>
          </a:lnRef>
          <a:fillRef idx="3">
            <a:schemeClr val="accent5"/>
          </a:fillRef>
          <a:effectRef idx="2">
            <a:schemeClr val="accent5"/>
          </a:effectRef>
          <a:fontRef idx="minor">
            <a:schemeClr val="lt1"/>
          </a:fontRef>
        </p:style>
      </p:pic>
      <p:sp>
        <p:nvSpPr>
          <p:cNvPr id="3" name="Nadpis 2"/>
          <p:cNvSpPr>
            <a:spLocks noGrp="1"/>
          </p:cNvSpPr>
          <p:nvPr>
            <p:ph type="title"/>
          </p:nvPr>
        </p:nvSpPr>
        <p:spPr>
          <a:xfrm>
            <a:off x="228600" y="352425"/>
            <a:ext cx="11442700" cy="1450975"/>
          </a:xfrm>
        </p:spPr>
        <p:style>
          <a:lnRef idx="3">
            <a:schemeClr val="lt1"/>
          </a:lnRef>
          <a:fillRef idx="1">
            <a:schemeClr val="accent4"/>
          </a:fillRef>
          <a:effectRef idx="1">
            <a:schemeClr val="accent4"/>
          </a:effectRef>
          <a:fontRef idx="minor">
            <a:schemeClr val="lt1"/>
          </a:fontRef>
        </p:style>
        <p:txBody>
          <a:bodyPr/>
          <a:lstStyle/>
          <a:p>
            <a:pPr algn="ctr"/>
            <a:r>
              <a:rPr lang="cs-CZ" b="1" dirty="0" smtClean="0">
                <a:latin typeface="Arial Black" pitchFamily="34" charset="0"/>
              </a:rPr>
              <a:t>And </a:t>
            </a:r>
            <a:r>
              <a:rPr lang="cs-CZ" b="1" dirty="0" err="1" smtClean="0">
                <a:latin typeface="Arial Black" pitchFamily="34" charset="0"/>
              </a:rPr>
              <a:t>that</a:t>
            </a:r>
            <a:r>
              <a:rPr lang="cs-CZ" b="1" dirty="0" smtClean="0">
                <a:latin typeface="Arial Black" pitchFamily="34" charset="0"/>
              </a:rPr>
              <a:t>´s </a:t>
            </a:r>
            <a:r>
              <a:rPr lang="cs-CZ" b="1" dirty="0" err="1" smtClean="0">
                <a:latin typeface="Arial Black" pitchFamily="34" charset="0"/>
              </a:rPr>
              <a:t>all</a:t>
            </a:r>
            <a:r>
              <a:rPr lang="cs-CZ" b="1" dirty="0" smtClean="0">
                <a:latin typeface="Arial Black" pitchFamily="34" charset="0"/>
              </a:rPr>
              <a:t>.</a:t>
            </a:r>
            <a:br>
              <a:rPr lang="cs-CZ" b="1" dirty="0" smtClean="0">
                <a:latin typeface="Arial Black" pitchFamily="34" charset="0"/>
              </a:rPr>
            </a:br>
            <a:r>
              <a:rPr lang="cs-CZ" b="1" dirty="0" smtClean="0">
                <a:latin typeface="Arial Black" pitchFamily="34" charset="0"/>
              </a:rPr>
              <a:t> </a:t>
            </a:r>
            <a:r>
              <a:rPr lang="cs-CZ" b="1" dirty="0" err="1" smtClean="0">
                <a:latin typeface="Arial Black" pitchFamily="34" charset="0"/>
              </a:rPr>
              <a:t>Come</a:t>
            </a:r>
            <a:r>
              <a:rPr lang="cs-CZ" b="1" dirty="0" smtClean="0">
                <a:latin typeface="Arial Black" pitchFamily="34" charset="0"/>
              </a:rPr>
              <a:t> </a:t>
            </a:r>
            <a:r>
              <a:rPr lang="cs-CZ" b="1" dirty="0" smtClean="0">
                <a:latin typeface="Arial Black" pitchFamily="34" charset="0"/>
              </a:rPr>
              <a:t> </a:t>
            </a:r>
            <a:r>
              <a:rPr lang="cs-CZ" b="1" dirty="0" err="1" smtClean="0">
                <a:latin typeface="Arial Black" pitchFamily="34" charset="0"/>
              </a:rPr>
              <a:t>and</a:t>
            </a:r>
            <a:r>
              <a:rPr lang="cs-CZ" b="1" dirty="0" smtClean="0">
                <a:latin typeface="Arial Black" pitchFamily="34" charset="0"/>
              </a:rPr>
              <a:t> visit </a:t>
            </a:r>
            <a:r>
              <a:rPr lang="cs-CZ" b="1" dirty="0" smtClean="0">
                <a:latin typeface="Arial Black" pitchFamily="34" charset="0"/>
              </a:rPr>
              <a:t>Podyjí!</a:t>
            </a:r>
            <a:endParaRPr lang="cs-CZ" b="1" dirty="0">
              <a:latin typeface="Arial Black" pitchFamily="34" charset="0"/>
            </a:endParaRPr>
          </a:p>
        </p:txBody>
      </p:sp>
    </p:spTree>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b="1" dirty="0" smtClean="0">
                <a:solidFill>
                  <a:srgbClr val="FFFF00"/>
                </a:solidFill>
              </a:rPr>
              <a:t>				</a:t>
            </a:r>
            <a:r>
              <a:rPr lang="cs-CZ" b="1" u="sng" dirty="0" err="1" smtClean="0">
                <a:solidFill>
                  <a:srgbClr val="FFFF00"/>
                </a:solidFill>
                <a:latin typeface="Cambria" panose="02040503050406030204" pitchFamily="18" charset="0"/>
              </a:rPr>
              <a:t>Information</a:t>
            </a:r>
            <a:endParaRPr lang="cs-CZ" b="1" u="sng" dirty="0">
              <a:solidFill>
                <a:srgbClr val="FFFF00"/>
              </a:solidFill>
              <a:latin typeface="Cambria" panose="02040503050406030204" pitchFamily="18" charset="0"/>
            </a:endParaRPr>
          </a:p>
        </p:txBody>
      </p:sp>
      <p:sp>
        <p:nvSpPr>
          <p:cNvPr id="5" name="Content Placeholder 4"/>
          <p:cNvSpPr>
            <a:spLocks noGrp="1"/>
          </p:cNvSpPr>
          <p:nvPr>
            <p:ph idx="1"/>
          </p:nvPr>
        </p:nvSpPr>
        <p:spPr>
          <a:xfrm>
            <a:off x="838200" y="1690688"/>
            <a:ext cx="10515600" cy="4486275"/>
          </a:xfrm>
        </p:spPr>
        <p:txBody>
          <a:bodyPr/>
          <a:lstStyle/>
          <a:p>
            <a:r>
              <a:rPr lang="en-US" dirty="0" err="1">
                <a:solidFill>
                  <a:srgbClr val="FFFF00"/>
                </a:solidFill>
              </a:rPr>
              <a:t>Podyjí</a:t>
            </a:r>
            <a:r>
              <a:rPr lang="en-US" dirty="0">
                <a:solidFill>
                  <a:srgbClr val="FFFF00"/>
                </a:solidFill>
              </a:rPr>
              <a:t> National Park is one of the four national parks of the Czech Republic. </a:t>
            </a:r>
            <a:endParaRPr lang="cs-CZ" dirty="0" smtClean="0">
              <a:solidFill>
                <a:srgbClr val="FFFF00"/>
              </a:solidFill>
            </a:endParaRPr>
          </a:p>
          <a:p>
            <a:r>
              <a:rPr lang="en-US" dirty="0" err="1" smtClean="0">
                <a:solidFill>
                  <a:srgbClr val="FFFF00"/>
                </a:solidFill>
              </a:rPr>
              <a:t>Podyjí</a:t>
            </a:r>
            <a:r>
              <a:rPr lang="en-US" dirty="0" smtClean="0">
                <a:solidFill>
                  <a:srgbClr val="FFFF00"/>
                </a:solidFill>
              </a:rPr>
              <a:t> National Park with an area smallest national park in the Czech Republic.</a:t>
            </a:r>
            <a:r>
              <a:rPr lang="cs-CZ" dirty="0">
                <a:solidFill>
                  <a:srgbClr val="FFFF00"/>
                </a:solidFill>
              </a:rPr>
              <a:t> </a:t>
            </a:r>
            <a:r>
              <a:rPr lang="en-US" dirty="0" smtClean="0">
                <a:solidFill>
                  <a:srgbClr val="FFFF00"/>
                </a:solidFill>
              </a:rPr>
              <a:t>It has an area of 63 square </a:t>
            </a:r>
            <a:r>
              <a:rPr lang="en-US" dirty="0" err="1" smtClean="0">
                <a:solidFill>
                  <a:srgbClr val="FFFF00"/>
                </a:solidFill>
              </a:rPr>
              <a:t>kilometres</a:t>
            </a:r>
            <a:r>
              <a:rPr lang="cs-CZ" dirty="0" smtClean="0">
                <a:solidFill>
                  <a:srgbClr val="FFFF00"/>
                </a:solidFill>
              </a:rPr>
              <a:t> </a:t>
            </a:r>
            <a:r>
              <a:rPr lang="en-US" dirty="0">
                <a:solidFill>
                  <a:srgbClr val="FFFF00"/>
                </a:solidFill>
              </a:rPr>
              <a:t>and buffer zone of 29 square </a:t>
            </a:r>
            <a:r>
              <a:rPr lang="en-US" dirty="0" err="1">
                <a:solidFill>
                  <a:srgbClr val="FFFF00"/>
                </a:solidFill>
              </a:rPr>
              <a:t>kilometres</a:t>
            </a:r>
            <a:r>
              <a:rPr lang="en-US" dirty="0" smtClean="0">
                <a:solidFill>
                  <a:srgbClr val="FFFF00"/>
                </a:solidFill>
              </a:rPr>
              <a:t>.</a:t>
            </a:r>
            <a:endParaRPr lang="cs-CZ" dirty="0" smtClean="0">
              <a:solidFill>
                <a:srgbClr val="FFFF00"/>
              </a:solidFill>
            </a:endParaRPr>
          </a:p>
          <a:p>
            <a:r>
              <a:rPr lang="en-US" dirty="0" smtClean="0">
                <a:solidFill>
                  <a:srgbClr val="FFFF00"/>
                </a:solidFill>
              </a:rPr>
              <a:t>It was formally declared a national park 1 July 1991</a:t>
            </a:r>
            <a:r>
              <a:rPr lang="cs-CZ" dirty="0" smtClean="0">
                <a:solidFill>
                  <a:srgbClr val="FFFF00"/>
                </a:solidFill>
              </a:rPr>
              <a:t>.</a:t>
            </a:r>
          </a:p>
          <a:p>
            <a:r>
              <a:rPr lang="en-US" dirty="0" smtClean="0">
                <a:solidFill>
                  <a:srgbClr val="FFFF00"/>
                </a:solidFill>
              </a:rPr>
              <a:t>On the Austrian side it adjoins </a:t>
            </a:r>
            <a:r>
              <a:rPr lang="en-US" dirty="0" err="1" smtClean="0">
                <a:solidFill>
                  <a:srgbClr val="FFFF00"/>
                </a:solidFill>
              </a:rPr>
              <a:t>Thayatal</a:t>
            </a:r>
            <a:r>
              <a:rPr lang="en-US" dirty="0" smtClean="0">
                <a:solidFill>
                  <a:srgbClr val="FFFF00"/>
                </a:solidFill>
              </a:rPr>
              <a:t> National Park.</a:t>
            </a:r>
            <a:endParaRPr lang="cs-CZ" dirty="0" smtClean="0">
              <a:solidFill>
                <a:srgbClr val="FFFF00"/>
              </a:solidFill>
            </a:endParaRPr>
          </a:p>
          <a:p>
            <a:r>
              <a:rPr lang="en-US" dirty="0" err="1" smtClean="0">
                <a:solidFill>
                  <a:srgbClr val="FFFF00"/>
                </a:solidFill>
              </a:rPr>
              <a:t>Podyjí</a:t>
            </a:r>
            <a:r>
              <a:rPr lang="en-US" dirty="0" smtClean="0">
                <a:solidFill>
                  <a:srgbClr val="FFFF00"/>
                </a:solidFill>
              </a:rPr>
              <a:t> National Park is </a:t>
            </a:r>
            <a:r>
              <a:rPr lang="cs-CZ" dirty="0" err="1" smtClean="0">
                <a:solidFill>
                  <a:srgbClr val="FFFF00"/>
                </a:solidFill>
              </a:rPr>
              <a:t>located</a:t>
            </a:r>
            <a:r>
              <a:rPr lang="en-US" dirty="0" smtClean="0">
                <a:solidFill>
                  <a:srgbClr val="FFFF00"/>
                </a:solidFill>
              </a:rPr>
              <a:t> along the river </a:t>
            </a:r>
            <a:r>
              <a:rPr lang="en-US" dirty="0" err="1" smtClean="0">
                <a:solidFill>
                  <a:srgbClr val="FFFF00"/>
                </a:solidFill>
              </a:rPr>
              <a:t>Dyje</a:t>
            </a:r>
            <a:r>
              <a:rPr lang="en-US" dirty="0" smtClean="0">
                <a:solidFill>
                  <a:srgbClr val="FFFF00"/>
                </a:solidFill>
              </a:rPr>
              <a:t> flowing through 40 km long, deep meandering valley</a:t>
            </a:r>
            <a:r>
              <a:rPr lang="cs-CZ" dirty="0" smtClean="0">
                <a:solidFill>
                  <a:srgbClr val="FFFF00"/>
                </a:solidFill>
              </a:rPr>
              <a:t>.</a:t>
            </a:r>
          </a:p>
          <a:p>
            <a:endParaRPr lang="cs-CZ" dirty="0" smtClean="0">
              <a:solidFill>
                <a:srgbClr val="FFFF00"/>
              </a:solidFill>
            </a:endParaRPr>
          </a:p>
          <a:p>
            <a:endParaRPr lang="cs-CZ" dirty="0" smtClean="0">
              <a:solidFill>
                <a:srgbClr val="FFFF00"/>
              </a:solidFill>
            </a:endParaRPr>
          </a:p>
          <a:p>
            <a:endParaRPr lang="cs-CZ" dirty="0"/>
          </a:p>
        </p:txBody>
      </p:sp>
    </p:spTree>
    <p:extLst>
      <p:ext uri="{BB962C8B-B14F-4D97-AF65-F5344CB8AC3E}">
        <p14:creationId xmlns:p14="http://schemas.microsoft.com/office/powerpoint/2010/main" xmlns="" val="3637463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weave">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b="1" dirty="0" smtClean="0">
                <a:latin typeface="Arial" panose="020B0604020202020204" pitchFamily="34" charset="0"/>
                <a:cs typeface="Arial" panose="020B0604020202020204" pitchFamily="34" charset="0"/>
              </a:rPr>
              <a:t>Map </a:t>
            </a:r>
            <a:r>
              <a:rPr lang="cs-CZ" b="1" dirty="0" err="1" smtClean="0">
                <a:latin typeface="Arial" panose="020B0604020202020204" pitchFamily="34" charset="0"/>
                <a:cs typeface="Arial" panose="020B0604020202020204" pitchFamily="34" charset="0"/>
              </a:rPr>
              <a:t>of</a:t>
            </a:r>
            <a:r>
              <a:rPr lang="cs-CZ" b="1" dirty="0" smtClean="0">
                <a:latin typeface="Arial" panose="020B0604020202020204" pitchFamily="34" charset="0"/>
                <a:cs typeface="Arial" panose="020B0604020202020204" pitchFamily="34" charset="0"/>
              </a:rPr>
              <a:t> </a:t>
            </a:r>
            <a:r>
              <a:rPr lang="cs-CZ" b="1" dirty="0" err="1">
                <a:latin typeface="Arial" panose="020B0604020202020204" pitchFamily="34" charset="0"/>
                <a:cs typeface="Arial" panose="020B0604020202020204" pitchFamily="34" charset="0"/>
              </a:rPr>
              <a:t>N</a:t>
            </a:r>
            <a:r>
              <a:rPr lang="cs-CZ" b="1" dirty="0" err="1" smtClean="0">
                <a:latin typeface="Arial" panose="020B0604020202020204" pitchFamily="34" charset="0"/>
                <a:cs typeface="Arial" panose="020B0604020202020204" pitchFamily="34" charset="0"/>
              </a:rPr>
              <a:t>ational</a:t>
            </a:r>
            <a:r>
              <a:rPr lang="cs-CZ" b="1" dirty="0" smtClean="0">
                <a:latin typeface="Arial" panose="020B0604020202020204" pitchFamily="34" charset="0"/>
                <a:cs typeface="Arial" panose="020B0604020202020204" pitchFamily="34" charset="0"/>
              </a:rPr>
              <a:t> park </a:t>
            </a:r>
            <a:r>
              <a:rPr lang="cs-CZ" b="1" dirty="0" err="1" smtClean="0">
                <a:latin typeface="Arial" panose="020B0604020202020204" pitchFamily="34" charset="0"/>
                <a:cs typeface="Arial" panose="020B0604020202020204" pitchFamily="34" charset="0"/>
              </a:rPr>
              <a:t>Podyji</a:t>
            </a:r>
            <a:endParaRPr lang="cs-CZ" b="1"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sz="half" idx="1"/>
          </p:nvPr>
        </p:nvPicPr>
        <p:blipFill>
          <a:blip r:embed="rId2" cstate="print"/>
          <a:stretch>
            <a:fillRect/>
          </a:stretch>
        </p:blipFill>
        <p:spPr>
          <a:xfrm>
            <a:off x="838200" y="2433374"/>
            <a:ext cx="4851400" cy="3135839"/>
          </a:xfrm>
          <a:prstGeom prst="rect">
            <a:avLst/>
          </a:prstGeom>
        </p:spPr>
      </p:pic>
      <p:pic>
        <p:nvPicPr>
          <p:cNvPr id="7" name="Zástupný symbol pro obrázek 10" descr="mapa.jpg"/>
          <p:cNvPicPr>
            <a:picLocks noGrp="1" noChangeAspect="1"/>
          </p:cNvPicPr>
          <p:nvPr>
            <p:ph sz="half" idx="2"/>
          </p:nvPr>
        </p:nvPicPr>
        <p:blipFill>
          <a:blip r:embed="rId3" cstate="print"/>
          <a:stretch>
            <a:fillRect/>
          </a:stretch>
        </p:blipFill>
        <p:spPr>
          <a:xfrm>
            <a:off x="6324600" y="2527300"/>
            <a:ext cx="4711700" cy="3162300"/>
          </a:xfrm>
        </p:spPr>
      </p:pic>
    </p:spTree>
    <p:extLst>
      <p:ext uri="{BB962C8B-B14F-4D97-AF65-F5344CB8AC3E}">
        <p14:creationId xmlns:p14="http://schemas.microsoft.com/office/powerpoint/2010/main" xmlns="" val="408242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b="1" u="sng" dirty="0" err="1">
                <a:solidFill>
                  <a:srgbClr val="FFFF00"/>
                </a:solidFill>
                <a:latin typeface="Cambria" panose="02040503050406030204" pitchFamily="18" charset="0"/>
              </a:rPr>
              <a:t>V</a:t>
            </a:r>
            <a:r>
              <a:rPr lang="cs-CZ" b="1" u="sng" dirty="0" err="1" smtClean="0">
                <a:solidFill>
                  <a:srgbClr val="FFFF00"/>
                </a:solidFill>
                <a:latin typeface="Cambria" panose="02040503050406030204" pitchFamily="18" charset="0"/>
              </a:rPr>
              <a:t>egetation</a:t>
            </a:r>
            <a:endParaRPr lang="cs-CZ" b="1" u="sng" dirty="0">
              <a:solidFill>
                <a:srgbClr val="FFFF00"/>
              </a:solidFill>
              <a:latin typeface="Cambria" panose="02040503050406030204" pitchFamily="18" charset="0"/>
            </a:endParaRPr>
          </a:p>
        </p:txBody>
      </p:sp>
      <p:sp>
        <p:nvSpPr>
          <p:cNvPr id="3" name="Content Placeholder 2"/>
          <p:cNvSpPr>
            <a:spLocks noGrp="1"/>
          </p:cNvSpPr>
          <p:nvPr>
            <p:ph idx="1"/>
          </p:nvPr>
        </p:nvSpPr>
        <p:spPr/>
        <p:txBody>
          <a:bodyPr/>
          <a:lstStyle/>
          <a:p>
            <a:r>
              <a:rPr lang="cs-CZ" dirty="0" smtClean="0">
                <a:solidFill>
                  <a:srgbClr val="FFFF00"/>
                </a:solidFill>
              </a:rPr>
              <a:t>Podyjí </a:t>
            </a:r>
            <a:r>
              <a:rPr lang="cs-CZ" dirty="0" err="1">
                <a:solidFill>
                  <a:srgbClr val="FFFF00"/>
                </a:solidFill>
              </a:rPr>
              <a:t>N</a:t>
            </a:r>
            <a:r>
              <a:rPr lang="cs-CZ" dirty="0" err="1" smtClean="0">
                <a:solidFill>
                  <a:srgbClr val="FFFF00"/>
                </a:solidFill>
              </a:rPr>
              <a:t>ational</a:t>
            </a:r>
            <a:r>
              <a:rPr lang="cs-CZ" dirty="0" smtClean="0">
                <a:solidFill>
                  <a:srgbClr val="FFFF00"/>
                </a:solidFill>
              </a:rPr>
              <a:t> Park has a </a:t>
            </a:r>
            <a:r>
              <a:rPr lang="cs-CZ" dirty="0" err="1" smtClean="0">
                <a:solidFill>
                  <a:srgbClr val="FFFF00"/>
                </a:solidFill>
              </a:rPr>
              <a:t>high</a:t>
            </a:r>
            <a:r>
              <a:rPr lang="cs-CZ" dirty="0" smtClean="0">
                <a:solidFill>
                  <a:srgbClr val="FFFF00"/>
                </a:solidFill>
              </a:rPr>
              <a:t> biodiversity.</a:t>
            </a:r>
          </a:p>
          <a:p>
            <a:r>
              <a:rPr lang="cs-CZ" dirty="0" err="1" smtClean="0">
                <a:solidFill>
                  <a:srgbClr val="FFFF00"/>
                </a:solidFill>
              </a:rPr>
              <a:t>Occurs</a:t>
            </a:r>
            <a:r>
              <a:rPr lang="cs-CZ" dirty="0" smtClean="0">
                <a:solidFill>
                  <a:srgbClr val="FFFF00"/>
                </a:solidFill>
              </a:rPr>
              <a:t> </a:t>
            </a:r>
            <a:r>
              <a:rPr lang="en-US" dirty="0" smtClean="0">
                <a:solidFill>
                  <a:srgbClr val="FFFF00"/>
                </a:solidFill>
              </a:rPr>
              <a:t>there</a:t>
            </a:r>
            <a:r>
              <a:rPr lang="cs-CZ" dirty="0" smtClean="0">
                <a:solidFill>
                  <a:srgbClr val="FFFF00"/>
                </a:solidFill>
              </a:rPr>
              <a:t> </a:t>
            </a:r>
            <a:r>
              <a:rPr lang="cs-CZ" dirty="0" err="1" smtClean="0">
                <a:solidFill>
                  <a:srgbClr val="FFFF00"/>
                </a:solidFill>
              </a:rPr>
              <a:t>seventy-seven</a:t>
            </a:r>
            <a:r>
              <a:rPr lang="en-US" dirty="0" smtClean="0">
                <a:solidFill>
                  <a:srgbClr val="FFFF00"/>
                </a:solidFill>
              </a:rPr>
              <a:t> kinds of protected plants</a:t>
            </a:r>
            <a:r>
              <a:rPr lang="cs-CZ" dirty="0" smtClean="0">
                <a:solidFill>
                  <a:srgbClr val="FFFF00"/>
                </a:solidFill>
              </a:rPr>
              <a:t> - kýchavice černá, měsíčnice vytrvalá, brambořík nachový, divizna nádherná, koniklec velkokvětý, iris dvoubarvý, volovec vrbolistý, </a:t>
            </a:r>
            <a:r>
              <a:rPr lang="en-US" dirty="0" smtClean="0">
                <a:solidFill>
                  <a:srgbClr val="FFFF00"/>
                </a:solidFill>
              </a:rPr>
              <a:t>18 species of orchids and more.</a:t>
            </a:r>
            <a:endParaRPr lang="cs-CZ" dirty="0" smtClean="0">
              <a:solidFill>
                <a:srgbClr val="FFFF00"/>
              </a:solidFill>
            </a:endParaRPr>
          </a:p>
          <a:p>
            <a:r>
              <a:rPr lang="cs-CZ" dirty="0">
                <a:solidFill>
                  <a:srgbClr val="FFFF00"/>
                </a:solidFill>
              </a:rPr>
              <a:t>I</a:t>
            </a:r>
            <a:r>
              <a:rPr lang="en-US" dirty="0" err="1" smtClean="0">
                <a:solidFill>
                  <a:srgbClr val="FFFF00"/>
                </a:solidFill>
              </a:rPr>
              <a:t>nteresting</a:t>
            </a:r>
            <a:r>
              <a:rPr lang="en-US" dirty="0" smtClean="0">
                <a:solidFill>
                  <a:srgbClr val="FFFF00"/>
                </a:solidFill>
              </a:rPr>
              <a:t> communities: scree fields, covered with mosses and lichens, rich wetland and dry meadows, rocks, rocky steppes, unique in Europe area dry and warm heaths.</a:t>
            </a:r>
            <a:endParaRPr lang="cs-CZ" dirty="0">
              <a:solidFill>
                <a:srgbClr val="FFFF00"/>
              </a:solidFill>
            </a:endParaRPr>
          </a:p>
        </p:txBody>
      </p:sp>
    </p:spTree>
    <p:extLst>
      <p:ext uri="{BB962C8B-B14F-4D97-AF65-F5344CB8AC3E}">
        <p14:creationId xmlns:p14="http://schemas.microsoft.com/office/powerpoint/2010/main" xmlns="" val="327892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pPr algn="ctr"/>
            <a:r>
              <a:rPr lang="cs-CZ" b="1" dirty="0" err="1" smtClean="0">
                <a:solidFill>
                  <a:srgbClr val="00B050"/>
                </a:solidFill>
                <a:latin typeface="Arial" pitchFamily="34" charset="0"/>
                <a:cs typeface="Arial" pitchFamily="34" charset="0"/>
              </a:rPr>
              <a:t>Black</a:t>
            </a:r>
            <a:r>
              <a:rPr lang="cs-CZ" b="1" dirty="0" smtClean="0">
                <a:solidFill>
                  <a:srgbClr val="00B050"/>
                </a:solidFill>
              </a:rPr>
              <a:t> </a:t>
            </a:r>
            <a:r>
              <a:rPr lang="cs-CZ" b="1" dirty="0" err="1" smtClean="0">
                <a:solidFill>
                  <a:srgbClr val="00B050"/>
                </a:solidFill>
              </a:rPr>
              <a:t>Hellebore</a:t>
            </a:r>
            <a:r>
              <a:rPr lang="cs-CZ" b="1" dirty="0" smtClean="0">
                <a:solidFill>
                  <a:srgbClr val="00B050"/>
                </a:solidFill>
              </a:rPr>
              <a:t> </a:t>
            </a:r>
            <a:r>
              <a:rPr lang="cs-CZ" dirty="0" smtClean="0">
                <a:solidFill>
                  <a:srgbClr val="00B050"/>
                </a:solidFill>
              </a:rPr>
              <a:t>(</a:t>
            </a:r>
            <a:r>
              <a:rPr lang="cs-CZ" i="1" dirty="0" err="1" smtClean="0">
                <a:solidFill>
                  <a:srgbClr val="00B050"/>
                </a:solidFill>
              </a:rPr>
              <a:t>Veratrum</a:t>
            </a:r>
            <a:r>
              <a:rPr lang="cs-CZ" i="1" dirty="0" smtClean="0">
                <a:solidFill>
                  <a:srgbClr val="00B050"/>
                </a:solidFill>
              </a:rPr>
              <a:t> </a:t>
            </a:r>
            <a:r>
              <a:rPr lang="cs-CZ" i="1" dirty="0" err="1" smtClean="0">
                <a:solidFill>
                  <a:srgbClr val="00B050"/>
                </a:solidFill>
              </a:rPr>
              <a:t>nigrum</a:t>
            </a:r>
            <a:r>
              <a:rPr lang="cs-CZ" i="1" dirty="0" smtClean="0">
                <a:solidFill>
                  <a:srgbClr val="00B050"/>
                </a:solidFill>
              </a:rPr>
              <a:t>)</a:t>
            </a:r>
            <a:br>
              <a:rPr lang="cs-CZ" i="1" dirty="0" smtClean="0">
                <a:solidFill>
                  <a:srgbClr val="00B050"/>
                </a:solidFill>
              </a:rPr>
            </a:br>
            <a:r>
              <a:rPr lang="cs-CZ" i="1" dirty="0" smtClean="0">
                <a:solidFill>
                  <a:srgbClr val="00B050"/>
                </a:solidFill>
              </a:rPr>
              <a:t>(Kýchavice černá)</a:t>
            </a:r>
            <a:endParaRPr lang="cs-CZ" dirty="0">
              <a:solidFill>
                <a:srgbClr val="00B050"/>
              </a:solidFill>
            </a:endParaRPr>
          </a:p>
        </p:txBody>
      </p:sp>
      <p:sp>
        <p:nvSpPr>
          <p:cNvPr id="5" name="Zástupný symbol pro obsah 4"/>
          <p:cNvSpPr>
            <a:spLocks noGrp="1"/>
          </p:cNvSpPr>
          <p:nvPr>
            <p:ph idx="1"/>
          </p:nvPr>
        </p:nvSpPr>
        <p:spPr/>
        <p:txBody>
          <a:bodyPr/>
          <a:lstStyle/>
          <a:p>
            <a:pPr algn="ctr"/>
            <a:r>
              <a:rPr lang="cs-CZ" dirty="0" err="1" smtClean="0"/>
              <a:t>Very</a:t>
            </a:r>
            <a:r>
              <a:rPr lang="cs-CZ" dirty="0" smtClean="0"/>
              <a:t> </a:t>
            </a:r>
            <a:r>
              <a:rPr lang="cs-CZ" dirty="0" err="1" smtClean="0"/>
              <a:t>rare</a:t>
            </a:r>
            <a:r>
              <a:rPr lang="cs-CZ" dirty="0" smtClean="0"/>
              <a:t> </a:t>
            </a:r>
            <a:r>
              <a:rPr lang="cs-CZ" dirty="0" err="1" smtClean="0"/>
              <a:t>and</a:t>
            </a:r>
            <a:r>
              <a:rPr lang="cs-CZ" dirty="0" smtClean="0"/>
              <a:t> </a:t>
            </a:r>
            <a:r>
              <a:rPr lang="en-US" dirty="0" smtClean="0"/>
              <a:t>and critically endangered</a:t>
            </a:r>
            <a:r>
              <a:rPr lang="cs-CZ" dirty="0" smtClean="0"/>
              <a:t>. </a:t>
            </a:r>
            <a:r>
              <a:rPr lang="en-US" dirty="0" smtClean="0"/>
              <a:t>It is growing only at a few locations in warm areas</a:t>
            </a:r>
            <a:endParaRPr lang="cs-CZ" dirty="0" smtClean="0"/>
          </a:p>
          <a:p>
            <a:endParaRPr lang="cs-CZ" dirty="0"/>
          </a:p>
        </p:txBody>
      </p:sp>
      <p:pic>
        <p:nvPicPr>
          <p:cNvPr id="6" name="Obrázek 5" descr="258px-Ciemiężyca_czarna_Veratrum_nigrum_flowers.jpg"/>
          <p:cNvPicPr>
            <a:picLocks noChangeAspect="1"/>
          </p:cNvPicPr>
          <p:nvPr/>
        </p:nvPicPr>
        <p:blipFill>
          <a:blip r:embed="rId2" cstate="print"/>
          <a:stretch>
            <a:fillRect/>
          </a:stretch>
        </p:blipFill>
        <p:spPr>
          <a:xfrm>
            <a:off x="3035300" y="2707224"/>
            <a:ext cx="6517084" cy="3530087"/>
          </a:xfrm>
          <a:prstGeom prst="rect">
            <a:avLst/>
          </a:prstGeom>
        </p:spPr>
      </p:pic>
    </p:spTree>
  </p:cSld>
  <p:clrMapOvr>
    <a:masterClrMapping/>
  </p:clrMapOvr>
  <p:transition spd="med">
    <p:pull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Normal</a:t>
            </a:r>
            <a:r>
              <a:rPr lang="cs-CZ" dirty="0" smtClean="0"/>
              <a:t> </a:t>
            </a:r>
            <a:r>
              <a:rPr lang="cs-CZ" dirty="0" err="1" smtClean="0"/>
              <a:t>plant</a:t>
            </a:r>
            <a:r>
              <a:rPr lang="cs-CZ" dirty="0" smtClean="0"/>
              <a:t> in </a:t>
            </a:r>
            <a:r>
              <a:rPr lang="cs-CZ" dirty="0" err="1" smtClean="0"/>
              <a:t>National</a:t>
            </a:r>
            <a:r>
              <a:rPr lang="cs-CZ" dirty="0" smtClean="0"/>
              <a:t> Park</a:t>
            </a:r>
          </a:p>
          <a:p>
            <a:endParaRPr lang="cs-CZ" dirty="0"/>
          </a:p>
        </p:txBody>
      </p:sp>
      <p:sp>
        <p:nvSpPr>
          <p:cNvPr id="3" name="Nadpis 2"/>
          <p:cNvSpPr>
            <a:spLocks noGrp="1"/>
          </p:cNvSpPr>
          <p:nvPr>
            <p:ph type="title"/>
          </p:nvPr>
        </p:nvSpPr>
        <p:spPr/>
        <p:txBody>
          <a:bodyPr>
            <a:normAutofit/>
          </a:bodyPr>
          <a:lstStyle/>
          <a:p>
            <a:pPr algn="ctr"/>
            <a:r>
              <a:rPr lang="cs-CZ" b="1" dirty="0" err="1" smtClean="0">
                <a:solidFill>
                  <a:srgbClr val="00B050"/>
                </a:solidFill>
              </a:rPr>
              <a:t>Cyclamen</a:t>
            </a:r>
            <a:r>
              <a:rPr lang="cs-CZ" dirty="0" smtClean="0">
                <a:solidFill>
                  <a:srgbClr val="00B050"/>
                </a:solidFill>
              </a:rPr>
              <a:t> (</a:t>
            </a:r>
            <a:r>
              <a:rPr lang="cs-CZ" i="1" dirty="0" err="1" smtClean="0">
                <a:solidFill>
                  <a:srgbClr val="00B050"/>
                </a:solidFill>
              </a:rPr>
              <a:t>Primulaceae</a:t>
            </a:r>
            <a:r>
              <a:rPr lang="cs-CZ" i="1" dirty="0" smtClean="0">
                <a:solidFill>
                  <a:srgbClr val="00B050"/>
                </a:solidFill>
              </a:rPr>
              <a:t>)</a:t>
            </a:r>
            <a:br>
              <a:rPr lang="cs-CZ" i="1" dirty="0" smtClean="0">
                <a:solidFill>
                  <a:srgbClr val="00B050"/>
                </a:solidFill>
              </a:rPr>
            </a:br>
            <a:r>
              <a:rPr lang="cs-CZ" i="1" dirty="0" smtClean="0">
                <a:solidFill>
                  <a:srgbClr val="00B050"/>
                </a:solidFill>
              </a:rPr>
              <a:t>(Brambořík nachový)</a:t>
            </a:r>
            <a:endParaRPr lang="cs-CZ" dirty="0">
              <a:solidFill>
                <a:srgbClr val="00B050"/>
              </a:solidFill>
            </a:endParaRPr>
          </a:p>
        </p:txBody>
      </p:sp>
      <p:pic>
        <p:nvPicPr>
          <p:cNvPr id="4" name="Obrázek 3" descr="PodyjiBramborik.jpg"/>
          <p:cNvPicPr>
            <a:picLocks noChangeAspect="1"/>
          </p:cNvPicPr>
          <p:nvPr/>
        </p:nvPicPr>
        <p:blipFill>
          <a:blip r:embed="rId2" cstate="print"/>
          <a:stretch>
            <a:fillRect/>
          </a:stretch>
        </p:blipFill>
        <p:spPr>
          <a:xfrm>
            <a:off x="3119670" y="2348880"/>
            <a:ext cx="6528725" cy="3672408"/>
          </a:xfrm>
          <a:prstGeom prst="rect">
            <a:avLst/>
          </a:prstGeom>
        </p:spPr>
      </p:pic>
    </p:spTree>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cs-CZ" b="1" u="sng" dirty="0" err="1" smtClean="0">
                <a:solidFill>
                  <a:srgbClr val="FF0000"/>
                </a:solidFill>
                <a:latin typeface="Cambria" panose="02040503050406030204" pitchFamily="18" charset="0"/>
                <a:cs typeface="Aharoni" panose="02010803020104030203" pitchFamily="2" charset="-79"/>
              </a:rPr>
              <a:t>Animals</a:t>
            </a:r>
            <a:endParaRPr lang="cs-CZ" b="1" u="sng" dirty="0">
              <a:solidFill>
                <a:srgbClr val="FF0000"/>
              </a:solidFill>
              <a:latin typeface="Cambria" panose="02040503050406030204" pitchFamily="18" charset="0"/>
              <a:cs typeface="Aharoni" panose="02010803020104030203" pitchFamily="2" charset="-79"/>
            </a:endParaRPr>
          </a:p>
        </p:txBody>
      </p:sp>
      <p:sp>
        <p:nvSpPr>
          <p:cNvPr id="3" name="Content Placeholder 2"/>
          <p:cNvSpPr>
            <a:spLocks noGrp="1"/>
          </p:cNvSpPr>
          <p:nvPr>
            <p:ph idx="1"/>
          </p:nvPr>
        </p:nvSpPr>
        <p:spPr/>
        <p:txBody>
          <a:bodyPr>
            <a:normAutofit lnSpcReduction="10000"/>
          </a:bodyPr>
          <a:lstStyle/>
          <a:p>
            <a:r>
              <a:rPr lang="en-US" dirty="0" smtClean="0">
                <a:solidFill>
                  <a:srgbClr val="FF0000"/>
                </a:solidFill>
              </a:rPr>
              <a:t>From the richly represented animals live in the park, river otter, common ground squirrel.</a:t>
            </a:r>
            <a:endParaRPr lang="cs-CZ" dirty="0" smtClean="0">
              <a:solidFill>
                <a:srgbClr val="FF0000"/>
              </a:solidFill>
            </a:endParaRPr>
          </a:p>
          <a:p>
            <a:r>
              <a:rPr lang="en-US" dirty="0" smtClean="0">
                <a:solidFill>
                  <a:srgbClr val="FF0000"/>
                </a:solidFill>
              </a:rPr>
              <a:t>Rare birds representing hoopoe, black stork, eagle owl, dipper and more..</a:t>
            </a:r>
            <a:endParaRPr lang="cs-CZ" dirty="0" smtClean="0">
              <a:solidFill>
                <a:srgbClr val="FF0000"/>
              </a:solidFill>
            </a:endParaRPr>
          </a:p>
          <a:p>
            <a:r>
              <a:rPr lang="en-US" dirty="0" smtClean="0">
                <a:solidFill>
                  <a:srgbClr val="FF0000"/>
                </a:solidFill>
              </a:rPr>
              <a:t>Insects are represented elsewhere many rare species, such as the stag beetle, praying mantis, beetle huge, rhinoceros, swallowtail fruit, Clouded Apollo and others.</a:t>
            </a:r>
            <a:endParaRPr lang="cs-CZ" dirty="0" smtClean="0">
              <a:solidFill>
                <a:srgbClr val="FF0000"/>
              </a:solidFill>
            </a:endParaRPr>
          </a:p>
          <a:p>
            <a:r>
              <a:rPr lang="cs-CZ" dirty="0">
                <a:solidFill>
                  <a:srgbClr val="FF0000"/>
                </a:solidFill>
              </a:rPr>
              <a:t>I</a:t>
            </a:r>
            <a:r>
              <a:rPr lang="en-US" smtClean="0">
                <a:solidFill>
                  <a:srgbClr val="FF0000"/>
                </a:solidFill>
              </a:rPr>
              <a:t>n </a:t>
            </a:r>
            <a:r>
              <a:rPr lang="en-US" dirty="0" smtClean="0">
                <a:solidFill>
                  <a:srgbClr val="FF0000"/>
                </a:solidFill>
              </a:rPr>
              <a:t>the river occurs 32 kinds of fish - especially trout, grayling and brook trout. Mammals in the park about 65 species - otters, bats, bird species ... there are 152. 7 species of reptiles, amphibians and significant representation.</a:t>
            </a:r>
            <a:endParaRPr lang="cs-CZ" dirty="0" smtClean="0">
              <a:solidFill>
                <a:srgbClr val="FF0000"/>
              </a:solidFill>
            </a:endParaRPr>
          </a:p>
          <a:p>
            <a:endParaRPr lang="cs-CZ" dirty="0">
              <a:solidFill>
                <a:srgbClr val="FF0000"/>
              </a:solidFill>
            </a:endParaRPr>
          </a:p>
        </p:txBody>
      </p:sp>
    </p:spTree>
    <p:extLst>
      <p:ext uri="{BB962C8B-B14F-4D97-AF65-F5344CB8AC3E}">
        <p14:creationId xmlns:p14="http://schemas.microsoft.com/office/powerpoint/2010/main" xmlns="" val="421605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ctr"/>
            <a:r>
              <a:rPr lang="en-US" dirty="0" smtClean="0"/>
              <a:t>Amply represented in National Park</a:t>
            </a:r>
            <a:r>
              <a:rPr lang="cs-CZ" dirty="0" smtClean="0"/>
              <a:t>. I</a:t>
            </a:r>
            <a:r>
              <a:rPr lang="en-US" dirty="0" err="1" smtClean="0"/>
              <a:t>ts</a:t>
            </a:r>
            <a:r>
              <a:rPr lang="en-US" dirty="0" smtClean="0"/>
              <a:t> the only species of otter in </a:t>
            </a:r>
            <a:r>
              <a:rPr lang="cs-CZ" dirty="0" err="1" smtClean="0"/>
              <a:t>The</a:t>
            </a:r>
            <a:r>
              <a:rPr lang="cs-CZ" dirty="0" smtClean="0"/>
              <a:t> </a:t>
            </a:r>
            <a:r>
              <a:rPr lang="en-US" dirty="0" smtClean="0"/>
              <a:t>Czech </a:t>
            </a:r>
            <a:r>
              <a:rPr lang="en-US" dirty="0" smtClean="0"/>
              <a:t>republic</a:t>
            </a:r>
            <a:endParaRPr lang="cs-CZ" dirty="0" smtClean="0"/>
          </a:p>
          <a:p>
            <a:endParaRPr lang="cs-CZ" dirty="0"/>
          </a:p>
        </p:txBody>
      </p:sp>
      <p:sp>
        <p:nvSpPr>
          <p:cNvPr id="3" name="Nadpis 2"/>
          <p:cNvSpPr>
            <a:spLocks noGrp="1"/>
          </p:cNvSpPr>
          <p:nvPr>
            <p:ph type="title"/>
          </p:nvPr>
        </p:nvSpPr>
        <p:spPr/>
        <p:txBody>
          <a:bodyPr>
            <a:normAutofit/>
          </a:bodyPr>
          <a:lstStyle/>
          <a:p>
            <a:pPr algn="ctr"/>
            <a:r>
              <a:rPr lang="cs-CZ" b="1" dirty="0" err="1" smtClean="0">
                <a:solidFill>
                  <a:srgbClr val="FF0000"/>
                </a:solidFill>
              </a:rPr>
              <a:t>Otter</a:t>
            </a:r>
            <a:r>
              <a:rPr lang="cs-CZ" dirty="0" smtClean="0">
                <a:solidFill>
                  <a:srgbClr val="FF0000"/>
                </a:solidFill>
              </a:rPr>
              <a:t> (</a:t>
            </a:r>
            <a:r>
              <a:rPr lang="cs-CZ" i="1" dirty="0" err="1" smtClean="0">
                <a:solidFill>
                  <a:srgbClr val="FF0000"/>
                </a:solidFill>
              </a:rPr>
              <a:t>Lutra</a:t>
            </a:r>
            <a:r>
              <a:rPr lang="cs-CZ" i="1" dirty="0" smtClean="0">
                <a:solidFill>
                  <a:srgbClr val="FF0000"/>
                </a:solidFill>
              </a:rPr>
              <a:t> </a:t>
            </a:r>
            <a:r>
              <a:rPr lang="cs-CZ" i="1" dirty="0" err="1" smtClean="0">
                <a:solidFill>
                  <a:srgbClr val="FF0000"/>
                </a:solidFill>
              </a:rPr>
              <a:t>lutra</a:t>
            </a:r>
            <a:r>
              <a:rPr lang="cs-CZ" i="1" dirty="0" smtClean="0">
                <a:solidFill>
                  <a:srgbClr val="FF0000"/>
                </a:solidFill>
              </a:rPr>
              <a:t>)</a:t>
            </a:r>
            <a:br>
              <a:rPr lang="cs-CZ" i="1" dirty="0" smtClean="0">
                <a:solidFill>
                  <a:srgbClr val="FF0000"/>
                </a:solidFill>
              </a:rPr>
            </a:br>
            <a:r>
              <a:rPr lang="cs-CZ" i="1" dirty="0" smtClean="0">
                <a:solidFill>
                  <a:srgbClr val="FF0000"/>
                </a:solidFill>
              </a:rPr>
              <a:t>(Vydra říční)</a:t>
            </a:r>
            <a:endParaRPr lang="cs-CZ" dirty="0">
              <a:solidFill>
                <a:srgbClr val="FF0000"/>
              </a:solidFill>
            </a:endParaRPr>
          </a:p>
        </p:txBody>
      </p:sp>
      <p:pic>
        <p:nvPicPr>
          <p:cNvPr id="4" name="Obrázek 3" descr="260px-Loutre2.jpg"/>
          <p:cNvPicPr>
            <a:picLocks noChangeAspect="1"/>
          </p:cNvPicPr>
          <p:nvPr/>
        </p:nvPicPr>
        <p:blipFill>
          <a:blip r:embed="rId2" cstate="print"/>
          <a:stretch>
            <a:fillRect/>
          </a:stretch>
        </p:blipFill>
        <p:spPr>
          <a:xfrm>
            <a:off x="2735627" y="2636912"/>
            <a:ext cx="6816757" cy="3456384"/>
          </a:xfrm>
          <a:prstGeom prst="rect">
            <a:avLst/>
          </a:prstGeom>
        </p:spPr>
      </p:pic>
    </p:spTree>
  </p:cSld>
  <p:clrMapOvr>
    <a:masterClrMapping/>
  </p:clrMapOvr>
  <p:transition spd="med">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r>
              <a:rPr lang="cs-CZ" dirty="0" err="1" smtClean="0"/>
              <a:t>Highly</a:t>
            </a:r>
            <a:r>
              <a:rPr lang="cs-CZ" dirty="0" smtClean="0"/>
              <a:t> </a:t>
            </a:r>
            <a:r>
              <a:rPr lang="cs-CZ" dirty="0" err="1" smtClean="0"/>
              <a:t>endangered</a:t>
            </a:r>
            <a:r>
              <a:rPr lang="cs-CZ" dirty="0" smtClean="0"/>
              <a:t> </a:t>
            </a:r>
            <a:r>
              <a:rPr lang="cs-CZ" dirty="0" err="1" smtClean="0"/>
              <a:t>bird</a:t>
            </a:r>
            <a:r>
              <a:rPr lang="cs-CZ" dirty="0" smtClean="0"/>
              <a:t> species in Podyjí</a:t>
            </a:r>
          </a:p>
          <a:p>
            <a:endParaRPr lang="cs-CZ" dirty="0" smtClean="0"/>
          </a:p>
          <a:p>
            <a:endParaRPr lang="cs-CZ" dirty="0"/>
          </a:p>
        </p:txBody>
      </p:sp>
      <p:sp>
        <p:nvSpPr>
          <p:cNvPr id="3" name="Nadpis 2"/>
          <p:cNvSpPr>
            <a:spLocks noGrp="1"/>
          </p:cNvSpPr>
          <p:nvPr>
            <p:ph type="title"/>
          </p:nvPr>
        </p:nvSpPr>
        <p:spPr/>
        <p:txBody>
          <a:bodyPr>
            <a:normAutofit/>
          </a:bodyPr>
          <a:lstStyle/>
          <a:p>
            <a:pPr algn="ctr"/>
            <a:r>
              <a:rPr lang="cs-CZ" b="1" dirty="0" err="1" smtClean="0">
                <a:solidFill>
                  <a:srgbClr val="FF0000"/>
                </a:solidFill>
                <a:latin typeface="Arial" pitchFamily="34" charset="0"/>
                <a:cs typeface="Arial" pitchFamily="34" charset="0"/>
              </a:rPr>
              <a:t>Hoopoe</a:t>
            </a:r>
            <a:r>
              <a:rPr lang="cs-CZ" dirty="0" smtClean="0">
                <a:solidFill>
                  <a:srgbClr val="FF0000"/>
                </a:solidFill>
              </a:rPr>
              <a:t> (</a:t>
            </a:r>
            <a:r>
              <a:rPr lang="cs-CZ" i="1" dirty="0" err="1" smtClean="0">
                <a:solidFill>
                  <a:srgbClr val="FF0000"/>
                </a:solidFill>
              </a:rPr>
              <a:t>Upupa</a:t>
            </a:r>
            <a:r>
              <a:rPr lang="cs-CZ" i="1" dirty="0" smtClean="0">
                <a:solidFill>
                  <a:srgbClr val="FF0000"/>
                </a:solidFill>
              </a:rPr>
              <a:t> </a:t>
            </a:r>
            <a:r>
              <a:rPr lang="cs-CZ" i="1" dirty="0" err="1" smtClean="0">
                <a:solidFill>
                  <a:srgbClr val="FF0000"/>
                </a:solidFill>
              </a:rPr>
              <a:t>epops</a:t>
            </a:r>
            <a:r>
              <a:rPr lang="cs-CZ" i="1" dirty="0" smtClean="0">
                <a:solidFill>
                  <a:srgbClr val="FF0000"/>
                </a:solidFill>
              </a:rPr>
              <a:t>)</a:t>
            </a:r>
            <a:br>
              <a:rPr lang="cs-CZ" i="1" dirty="0" smtClean="0">
                <a:solidFill>
                  <a:srgbClr val="FF0000"/>
                </a:solidFill>
              </a:rPr>
            </a:br>
            <a:r>
              <a:rPr lang="cs-CZ" i="1" dirty="0" smtClean="0">
                <a:solidFill>
                  <a:srgbClr val="FF0000"/>
                </a:solidFill>
              </a:rPr>
              <a:t>(Dudek chocholatý)</a:t>
            </a:r>
            <a:endParaRPr lang="cs-CZ" dirty="0">
              <a:solidFill>
                <a:srgbClr val="FF0000"/>
              </a:solidFill>
            </a:endParaRPr>
          </a:p>
        </p:txBody>
      </p:sp>
      <p:pic>
        <p:nvPicPr>
          <p:cNvPr id="4" name="Obrázek 3" descr="Upupa_epops_India.jpg"/>
          <p:cNvPicPr>
            <a:picLocks noChangeAspect="1"/>
          </p:cNvPicPr>
          <p:nvPr/>
        </p:nvPicPr>
        <p:blipFill>
          <a:blip r:embed="rId2" cstate="print"/>
          <a:stretch>
            <a:fillRect/>
          </a:stretch>
        </p:blipFill>
        <p:spPr>
          <a:xfrm>
            <a:off x="2831638" y="2348880"/>
            <a:ext cx="6240693" cy="3528392"/>
          </a:xfrm>
          <a:prstGeom prst="rect">
            <a:avLst/>
          </a:prstGeom>
        </p:spPr>
      </p:pic>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482</Words>
  <Application>Microsoft Office PowerPoint</Application>
  <PresentationFormat>Vlastní</PresentationFormat>
  <Paragraphs>31</Paragraphs>
  <Slides>12</Slides>
  <Notes>0</Notes>
  <HiddenSlides>0</HiddenSlides>
  <MMClips>0</MMClips>
  <ScaleCrop>false</ScaleCrop>
  <HeadingPairs>
    <vt:vector size="4" baseType="variant">
      <vt:variant>
        <vt:lpstr>Motiv</vt:lpstr>
      </vt:variant>
      <vt:variant>
        <vt:i4>1</vt:i4>
      </vt:variant>
      <vt:variant>
        <vt:lpstr>Nadpisy snímků</vt:lpstr>
      </vt:variant>
      <vt:variant>
        <vt:i4>12</vt:i4>
      </vt:variant>
    </vt:vector>
  </HeadingPairs>
  <TitlesOfParts>
    <vt:vector size="13" baseType="lpstr">
      <vt:lpstr>Office Theme</vt:lpstr>
      <vt:lpstr>National Park Podyji </vt:lpstr>
      <vt:lpstr>    Information</vt:lpstr>
      <vt:lpstr>Map of National park Podyji</vt:lpstr>
      <vt:lpstr>Vegetation</vt:lpstr>
      <vt:lpstr>Black Hellebore (Veratrum nigrum) (Kýchavice černá)</vt:lpstr>
      <vt:lpstr>Cyclamen (Primulaceae) (Brambořík nachový)</vt:lpstr>
      <vt:lpstr>Animals</vt:lpstr>
      <vt:lpstr>Otter (Lutra lutra) (Vydra říční)</vt:lpstr>
      <vt:lpstr>Hoopoe (Upupa epops) (Dudek chocholatý)</vt:lpstr>
      <vt:lpstr>Praying mantis (Mantis religiosa) (Kudlanka nábožná)</vt:lpstr>
      <vt:lpstr>Negative impact on the Thaya</vt:lpstr>
      <vt:lpstr>And that´s all.  Come  and visit Podyjí!</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Park Podyjí</dc:title>
  <dc:creator>PC</dc:creator>
  <cp:lastModifiedBy>ucitel</cp:lastModifiedBy>
  <cp:revision>22</cp:revision>
  <dcterms:created xsi:type="dcterms:W3CDTF">2015-05-05T17:56:08Z</dcterms:created>
  <dcterms:modified xsi:type="dcterms:W3CDTF">2015-05-11T10:31:42Z</dcterms:modified>
</cp:coreProperties>
</file>